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A4281-C391-6CDE-D317-CF10DE01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9" y="709949"/>
            <a:ext cx="5004335" cy="4012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0B8450-8347-12F6-F359-52E6F55D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70" y="1123555"/>
            <a:ext cx="3436148" cy="287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FC40E2-6251-F8E5-F434-922655999C8B}"/>
              </a:ext>
            </a:extLst>
          </p:cNvPr>
          <p:cNvSpPr/>
          <p:nvPr/>
        </p:nvSpPr>
        <p:spPr>
          <a:xfrm>
            <a:off x="2973757" y="4166151"/>
            <a:ext cx="1321405" cy="244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id="{B62E6C68-91A6-2F7F-16CD-0764D344A0EF}"/>
              </a:ext>
            </a:extLst>
          </p:cNvPr>
          <p:cNvSpPr/>
          <p:nvPr/>
        </p:nvSpPr>
        <p:spPr>
          <a:xfrm flipV="1">
            <a:off x="4295162" y="2783143"/>
            <a:ext cx="666902" cy="157913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9384D5-5E49-1996-91B4-001250EB079C}"/>
              </a:ext>
            </a:extLst>
          </p:cNvPr>
          <p:cNvSpPr txBox="1">
            <a:spLocks/>
          </p:cNvSpPr>
          <p:nvPr/>
        </p:nvSpPr>
        <p:spPr>
          <a:xfrm>
            <a:off x="1067970" y="4814200"/>
            <a:ext cx="4284206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Play virtual machine </a:t>
            </a:r>
            <a:r>
              <a:rPr lang="ko-KR" altLang="en-US" sz="1400" dirty="0"/>
              <a:t>실행하여 </a:t>
            </a:r>
            <a:r>
              <a:rPr lang="en-US" altLang="ko-KR" sz="1400" dirty="0"/>
              <a:t>‘install’ </a:t>
            </a:r>
            <a:r>
              <a:rPr lang="ko-KR" altLang="en-US" sz="1400" dirty="0"/>
              <a:t>진행</a:t>
            </a:r>
            <a:endParaRPr lang="en-US" altLang="ko-KR" sz="1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2F98D20-946C-9DB1-2007-1083556EAEFA}"/>
              </a:ext>
            </a:extLst>
          </p:cNvPr>
          <p:cNvSpPr txBox="1">
            <a:spLocks/>
          </p:cNvSpPr>
          <p:nvPr/>
        </p:nvSpPr>
        <p:spPr>
          <a:xfrm>
            <a:off x="795362" y="5501775"/>
            <a:ext cx="10553886" cy="755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+mj-ea"/>
              </a:rPr>
              <a:t>★ </a:t>
            </a:r>
            <a:r>
              <a:rPr lang="ko-KR" altLang="en-US" sz="1800" b="1" dirty="0">
                <a:latin typeface="+mj-ea"/>
              </a:rPr>
              <a:t>이후 설치 방법은 </a:t>
            </a:r>
            <a:r>
              <a:rPr lang="en-US" altLang="ko-KR" sz="1800" b="1" dirty="0">
                <a:latin typeface="+mj-ea"/>
              </a:rPr>
              <a:t>1</a:t>
            </a:r>
            <a:r>
              <a:rPr lang="ko-KR" altLang="en-US" sz="1800" b="1" dirty="0">
                <a:latin typeface="+mj-ea"/>
              </a:rPr>
              <a:t>주차 내용에 </a:t>
            </a:r>
            <a:r>
              <a:rPr lang="en-US" altLang="ko-KR" sz="1800" b="1" dirty="0">
                <a:latin typeface="+mj-ea"/>
              </a:rPr>
              <a:t>P27~P34 </a:t>
            </a:r>
            <a:r>
              <a:rPr lang="ko-KR" altLang="en-US" sz="1800" b="1" dirty="0">
                <a:latin typeface="+mj-ea"/>
              </a:rPr>
              <a:t>참고하고 이중 설치 목적지의 저장소 구성은 </a:t>
            </a:r>
            <a:r>
              <a:rPr lang="ko-KR" altLang="en-US" sz="1800" b="1" dirty="0" err="1">
                <a:latin typeface="+mj-ea"/>
              </a:rPr>
              <a:t>오토메틱</a:t>
            </a:r>
            <a:endParaRPr lang="en-US" altLang="ko-KR" sz="1800" b="1" dirty="0">
              <a:latin typeface="+mj-ea"/>
            </a:endParaRPr>
          </a:p>
          <a:p>
            <a:r>
              <a:rPr lang="ko-KR" altLang="en-US" sz="1800" b="1" dirty="0" err="1">
                <a:latin typeface="+mj-ea"/>
              </a:rPr>
              <a:t>으로만</a:t>
            </a:r>
            <a:r>
              <a:rPr lang="ko-KR" altLang="en-US" sz="1800" b="1" dirty="0">
                <a:latin typeface="+mj-ea"/>
              </a:rPr>
              <a:t> 변경</a:t>
            </a:r>
            <a:endParaRPr lang="en-US" altLang="ko-KR" sz="1800" b="1" dirty="0">
              <a:latin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92F8B0-A61C-485D-EAC1-48ED2A78C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58" y="726727"/>
            <a:ext cx="5004335" cy="40121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4D01D8-ABC9-117B-614C-D962C2F8AC1F}"/>
              </a:ext>
            </a:extLst>
          </p:cNvPr>
          <p:cNvSpPr/>
          <p:nvPr/>
        </p:nvSpPr>
        <p:spPr>
          <a:xfrm>
            <a:off x="7299145" y="2487892"/>
            <a:ext cx="1785404" cy="17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D2C5D37-7792-7D26-CE20-CC8BE79F743F}"/>
              </a:ext>
            </a:extLst>
          </p:cNvPr>
          <p:cNvSpPr txBox="1">
            <a:spLocks/>
          </p:cNvSpPr>
          <p:nvPr/>
        </p:nvSpPr>
        <p:spPr>
          <a:xfrm>
            <a:off x="8336518" y="4856243"/>
            <a:ext cx="1495379" cy="39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</a:t>
            </a:r>
            <a:r>
              <a:rPr lang="ko-KR" altLang="en-US" sz="1400" dirty="0"/>
              <a:t>한국어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4139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449AB54-334B-44A7-2623-5AF31BAD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48" y="2314561"/>
            <a:ext cx="5298428" cy="3226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EBBF5F-7738-EC0D-E1FA-437DB09A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8" y="646281"/>
            <a:ext cx="4517067" cy="405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F55D23-4AE4-F431-1DA9-711F93EC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28" y="249460"/>
            <a:ext cx="5878611" cy="157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56BC26E-7CBC-CC40-A193-7191D4C90517}"/>
              </a:ext>
            </a:extLst>
          </p:cNvPr>
          <p:cNvSpPr txBox="1">
            <a:spLocks/>
          </p:cNvSpPr>
          <p:nvPr/>
        </p:nvSpPr>
        <p:spPr>
          <a:xfrm>
            <a:off x="1809297" y="4787153"/>
            <a:ext cx="2353277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</a:t>
            </a:r>
            <a:r>
              <a:rPr lang="ko-KR" altLang="en-US" sz="1400" dirty="0"/>
              <a:t>내부 업데이트 강제로 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792D43-4109-C039-0CE3-E91F68D59506}"/>
              </a:ext>
            </a:extLst>
          </p:cNvPr>
          <p:cNvSpPr/>
          <p:nvPr/>
        </p:nvSpPr>
        <p:spPr>
          <a:xfrm>
            <a:off x="807409" y="706289"/>
            <a:ext cx="475292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8485A3-39F3-F6DB-551B-CA1E2CFCDE29}"/>
              </a:ext>
            </a:extLst>
          </p:cNvPr>
          <p:cNvSpPr/>
          <p:nvPr/>
        </p:nvSpPr>
        <p:spPr>
          <a:xfrm>
            <a:off x="800984" y="3858570"/>
            <a:ext cx="723015" cy="331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67736E-CD2A-14DC-7ACC-8C4A29A491CB}"/>
              </a:ext>
            </a:extLst>
          </p:cNvPr>
          <p:cNvSpPr/>
          <p:nvPr/>
        </p:nvSpPr>
        <p:spPr>
          <a:xfrm rot="19920413">
            <a:off x="1197690" y="2612499"/>
            <a:ext cx="4921356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E77A28E-F75D-43E6-B8B1-8F48D2B0D9EA}"/>
              </a:ext>
            </a:extLst>
          </p:cNvPr>
          <p:cNvSpPr/>
          <p:nvPr/>
        </p:nvSpPr>
        <p:spPr>
          <a:xfrm>
            <a:off x="7292520" y="707688"/>
            <a:ext cx="4259119" cy="491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0E8410-C8F4-F6EC-1A52-5C2350F1F848}"/>
              </a:ext>
            </a:extLst>
          </p:cNvPr>
          <p:cNvSpPr/>
          <p:nvPr/>
        </p:nvSpPr>
        <p:spPr>
          <a:xfrm>
            <a:off x="7316782" y="1308323"/>
            <a:ext cx="300422" cy="2190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D4D2E-FA93-2C1B-0318-2E5E353BBBCC}"/>
              </a:ext>
            </a:extLst>
          </p:cNvPr>
          <p:cNvSpPr txBox="1"/>
          <p:nvPr/>
        </p:nvSpPr>
        <p:spPr>
          <a:xfrm>
            <a:off x="1199699" y="740698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9B08-ED00-8EAB-FE5A-2DA1E67FC302}"/>
              </a:ext>
            </a:extLst>
          </p:cNvPr>
          <p:cNvSpPr txBox="1"/>
          <p:nvPr/>
        </p:nvSpPr>
        <p:spPr>
          <a:xfrm>
            <a:off x="1440997" y="382109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FA16F-C5EB-AEDE-5FDE-B2E7E7F8A959}"/>
              </a:ext>
            </a:extLst>
          </p:cNvPr>
          <p:cNvSpPr txBox="1"/>
          <p:nvPr/>
        </p:nvSpPr>
        <p:spPr>
          <a:xfrm>
            <a:off x="11504989" y="84968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3C4D9-2BE8-DB43-CDB7-30C53CFDA3AF}"/>
              </a:ext>
            </a:extLst>
          </p:cNvPr>
          <p:cNvSpPr txBox="1"/>
          <p:nvPr/>
        </p:nvSpPr>
        <p:spPr>
          <a:xfrm>
            <a:off x="7573304" y="122440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40A0E4E-5D0F-7403-8CC6-84F80C2A2F80}"/>
              </a:ext>
            </a:extLst>
          </p:cNvPr>
          <p:cNvSpPr txBox="1">
            <a:spLocks/>
          </p:cNvSpPr>
          <p:nvPr/>
        </p:nvSpPr>
        <p:spPr>
          <a:xfrm>
            <a:off x="6943975" y="1818905"/>
            <a:ext cx="4379929" cy="623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Cent8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끄는 명령어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 종료 명령어</a:t>
            </a:r>
            <a:endParaRPr lang="en-US" altLang="ko-KR" sz="1400" dirty="0"/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53AB69F1-158C-EECF-897A-2F48C717E270}"/>
              </a:ext>
            </a:extLst>
          </p:cNvPr>
          <p:cNvSpPr/>
          <p:nvPr/>
        </p:nvSpPr>
        <p:spPr>
          <a:xfrm rot="9854932" flipH="1" flipV="1">
            <a:off x="10920635" y="1572157"/>
            <a:ext cx="578277" cy="117072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D594A9-02AF-937A-35EC-C8632DE23A0F}"/>
              </a:ext>
            </a:extLst>
          </p:cNvPr>
          <p:cNvSpPr/>
          <p:nvPr/>
        </p:nvSpPr>
        <p:spPr>
          <a:xfrm>
            <a:off x="6964056" y="2694518"/>
            <a:ext cx="1688580" cy="158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24E5C1-9C5F-644E-3BF5-F97ED08A62E4}"/>
              </a:ext>
            </a:extLst>
          </p:cNvPr>
          <p:cNvSpPr/>
          <p:nvPr/>
        </p:nvSpPr>
        <p:spPr>
          <a:xfrm>
            <a:off x="7677150" y="3487135"/>
            <a:ext cx="919919" cy="168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6278AC-82E4-8967-6193-AA1C8936CB96}"/>
              </a:ext>
            </a:extLst>
          </p:cNvPr>
          <p:cNvSpPr/>
          <p:nvPr/>
        </p:nvSpPr>
        <p:spPr>
          <a:xfrm>
            <a:off x="7669730" y="3769512"/>
            <a:ext cx="3344345" cy="150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401EFF-74B6-86AC-BED2-A6F79975E548}"/>
              </a:ext>
            </a:extLst>
          </p:cNvPr>
          <p:cNvSpPr txBox="1"/>
          <p:nvPr/>
        </p:nvSpPr>
        <p:spPr>
          <a:xfrm>
            <a:off x="8601832" y="258365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CBA79-37E3-0DB1-3145-8E8DFD07B2EE}"/>
              </a:ext>
            </a:extLst>
          </p:cNvPr>
          <p:cNvSpPr txBox="1"/>
          <p:nvPr/>
        </p:nvSpPr>
        <p:spPr>
          <a:xfrm>
            <a:off x="8541634" y="337563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48C91-549C-DD08-1A96-07F73DF84098}"/>
              </a:ext>
            </a:extLst>
          </p:cNvPr>
          <p:cNvSpPr txBox="1"/>
          <p:nvPr/>
        </p:nvSpPr>
        <p:spPr>
          <a:xfrm>
            <a:off x="10941109" y="3650364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05E4CDF-690A-E631-0E19-A9591AD0D235}"/>
              </a:ext>
            </a:extLst>
          </p:cNvPr>
          <p:cNvSpPr txBox="1">
            <a:spLocks/>
          </p:cNvSpPr>
          <p:nvPr/>
        </p:nvSpPr>
        <p:spPr>
          <a:xfrm>
            <a:off x="780059" y="5190784"/>
            <a:ext cx="4797782" cy="1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③ Cent8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끄는 명령어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 종료 명령어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⑤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⑥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폴더에 있는 파일 전부 삭제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⑦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사이트에 있는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This.repo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다운로드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해당명령어로 캐시 패키지 제거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EB8B37-A07C-01DD-DE40-DBB4F7011E5E}"/>
              </a:ext>
            </a:extLst>
          </p:cNvPr>
          <p:cNvSpPr txBox="1"/>
          <p:nvPr/>
        </p:nvSpPr>
        <p:spPr>
          <a:xfrm>
            <a:off x="6272236" y="426067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57FB7EE-E5FD-1689-C078-668CA71D4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48" y="5537860"/>
            <a:ext cx="3737216" cy="82383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F0B29D5-65B0-5E7E-A47A-8D466181F817}"/>
              </a:ext>
            </a:extLst>
          </p:cNvPr>
          <p:cNvSpPr/>
          <p:nvPr/>
        </p:nvSpPr>
        <p:spPr>
          <a:xfrm>
            <a:off x="8157410" y="5865012"/>
            <a:ext cx="1243765" cy="1500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AC8E68-211F-8F0F-B85B-34D8F788A520}"/>
              </a:ext>
            </a:extLst>
          </p:cNvPr>
          <p:cNvSpPr txBox="1"/>
          <p:nvPr/>
        </p:nvSpPr>
        <p:spPr>
          <a:xfrm>
            <a:off x="9337139" y="5736303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8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4D4B5CB-8D77-2FB0-8212-8FB1F75E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4" y="896542"/>
            <a:ext cx="4638097" cy="10503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D1C4C6-B3B2-A315-D5FA-C81FDEA3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17" y="972676"/>
            <a:ext cx="4937992" cy="280429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51218D5-6974-8363-36E1-68257C74F202}"/>
              </a:ext>
            </a:extLst>
          </p:cNvPr>
          <p:cNvSpPr txBox="1">
            <a:spLocks/>
          </p:cNvSpPr>
          <p:nvPr/>
        </p:nvSpPr>
        <p:spPr>
          <a:xfrm>
            <a:off x="1556390" y="1978307"/>
            <a:ext cx="2779481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6. root</a:t>
            </a:r>
            <a:r>
              <a:rPr lang="ko-KR" altLang="en-US" sz="1400" dirty="0"/>
              <a:t> 사용자 로그인 불가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4C7FD-FF30-838A-9E8C-0FC668C1284C}"/>
              </a:ext>
            </a:extLst>
          </p:cNvPr>
          <p:cNvSpPr/>
          <p:nvPr/>
        </p:nvSpPr>
        <p:spPr>
          <a:xfrm>
            <a:off x="3013342" y="1344613"/>
            <a:ext cx="2276208" cy="185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050071E8-D771-AF47-A867-835AA5F665C1}"/>
              </a:ext>
            </a:extLst>
          </p:cNvPr>
          <p:cNvSpPr/>
          <p:nvPr/>
        </p:nvSpPr>
        <p:spPr>
          <a:xfrm rot="5400000" flipH="1" flipV="1">
            <a:off x="5112586" y="176196"/>
            <a:ext cx="578277" cy="175050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6B2B19-FE00-2296-14B4-03BDDA45855F}"/>
              </a:ext>
            </a:extLst>
          </p:cNvPr>
          <p:cNvSpPr/>
          <p:nvPr/>
        </p:nvSpPr>
        <p:spPr>
          <a:xfrm>
            <a:off x="5790276" y="1666832"/>
            <a:ext cx="3729962" cy="185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2BE-EB99-88A3-1F6C-F1A145FF33AC}"/>
              </a:ext>
            </a:extLst>
          </p:cNvPr>
          <p:cNvSpPr txBox="1"/>
          <p:nvPr/>
        </p:nvSpPr>
        <p:spPr>
          <a:xfrm>
            <a:off x="9437688" y="1627493"/>
            <a:ext cx="548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추가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EA2F317-4211-8F8D-73B3-4D78F116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988" y="4465163"/>
            <a:ext cx="2165471" cy="16515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A436B3-A879-ABFC-75AD-6882EC66C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101" y="4465163"/>
            <a:ext cx="2165471" cy="1651570"/>
          </a:xfrm>
          <a:prstGeom prst="rect">
            <a:avLst/>
          </a:prstGeom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BEA5B27-205A-1353-F2AA-72C9722152C2}"/>
              </a:ext>
            </a:extLst>
          </p:cNvPr>
          <p:cNvSpPr/>
          <p:nvPr/>
        </p:nvSpPr>
        <p:spPr>
          <a:xfrm>
            <a:off x="8099425" y="3824593"/>
            <a:ext cx="431800" cy="5092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26CC0-BC50-9A59-B61B-8A44B7CD7F20}"/>
              </a:ext>
            </a:extLst>
          </p:cNvPr>
          <p:cNvSpPr/>
          <p:nvPr/>
        </p:nvSpPr>
        <p:spPr>
          <a:xfrm>
            <a:off x="8715375" y="5233356"/>
            <a:ext cx="1828800" cy="185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E09F6ED-03C0-85D1-43D5-AE16CC5CC006}"/>
              </a:ext>
            </a:extLst>
          </p:cNvPr>
          <p:cNvSpPr txBox="1">
            <a:spLocks/>
          </p:cNvSpPr>
          <p:nvPr/>
        </p:nvSpPr>
        <p:spPr>
          <a:xfrm>
            <a:off x="717191" y="2394980"/>
            <a:ext cx="4797782" cy="1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폴더 편집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②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내용 추가 및 저장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reboot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재부팅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AE092C-896B-1AE7-44EE-96F3EFA0A6A3}"/>
              </a:ext>
            </a:extLst>
          </p:cNvPr>
          <p:cNvSpPr txBox="1"/>
          <p:nvPr/>
        </p:nvSpPr>
        <p:spPr>
          <a:xfrm>
            <a:off x="2644505" y="1246629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D8B7C-3525-6DEA-F238-BA1D7355C03B}"/>
              </a:ext>
            </a:extLst>
          </p:cNvPr>
          <p:cNvSpPr txBox="1"/>
          <p:nvPr/>
        </p:nvSpPr>
        <p:spPr>
          <a:xfrm>
            <a:off x="5450322" y="1570004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FDD7C8-1BC3-9D13-BFC8-60FE1E24ECDB}"/>
              </a:ext>
            </a:extLst>
          </p:cNvPr>
          <p:cNvSpPr txBox="1"/>
          <p:nvPr/>
        </p:nvSpPr>
        <p:spPr>
          <a:xfrm>
            <a:off x="8561387" y="3903968"/>
            <a:ext cx="72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재부팅</a:t>
            </a:r>
          </a:p>
        </p:txBody>
      </p:sp>
    </p:spTree>
    <p:extLst>
      <p:ext uri="{BB962C8B-B14F-4D97-AF65-F5344CB8AC3E}">
        <p14:creationId xmlns:p14="http://schemas.microsoft.com/office/powerpoint/2010/main" val="14505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4E6F4E1-95F0-A79F-36E8-4B1D0360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0" y="845154"/>
            <a:ext cx="5744377" cy="18862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1F3448-B199-FDD6-13B2-1E3202E8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87" y="837406"/>
            <a:ext cx="5091607" cy="330596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20E928D-2CD9-A3A0-387E-3F2E80F27206}"/>
              </a:ext>
            </a:extLst>
          </p:cNvPr>
          <p:cNvSpPr txBox="1">
            <a:spLocks/>
          </p:cNvSpPr>
          <p:nvPr/>
        </p:nvSpPr>
        <p:spPr>
          <a:xfrm>
            <a:off x="2519815" y="2816507"/>
            <a:ext cx="1780267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7. </a:t>
            </a:r>
            <a:r>
              <a:rPr lang="ko-KR" altLang="en-US" sz="1400" dirty="0"/>
              <a:t>자동 로그인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B1881-2E29-47F5-8D53-712F97A0A92C}"/>
              </a:ext>
            </a:extLst>
          </p:cNvPr>
          <p:cNvSpPr/>
          <p:nvPr/>
        </p:nvSpPr>
        <p:spPr>
          <a:xfrm>
            <a:off x="3139080" y="1495652"/>
            <a:ext cx="685800" cy="185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E72A4C-199C-4CDF-7F0F-9056B123B280}"/>
              </a:ext>
            </a:extLst>
          </p:cNvPr>
          <p:cNvSpPr/>
          <p:nvPr/>
        </p:nvSpPr>
        <p:spPr>
          <a:xfrm>
            <a:off x="1076325" y="1685924"/>
            <a:ext cx="970556" cy="23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A21899-B904-3C5F-4352-C9BDD0A07C4B}"/>
              </a:ext>
            </a:extLst>
          </p:cNvPr>
          <p:cNvSpPr/>
          <p:nvPr/>
        </p:nvSpPr>
        <p:spPr>
          <a:xfrm>
            <a:off x="2901949" y="1884034"/>
            <a:ext cx="2540001" cy="255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F6668-01DC-C888-710A-AAC3402CFEAC}"/>
              </a:ext>
            </a:extLst>
          </p:cNvPr>
          <p:cNvSpPr txBox="1"/>
          <p:nvPr/>
        </p:nvSpPr>
        <p:spPr>
          <a:xfrm>
            <a:off x="3778608" y="139057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BB40E-4D52-352F-9665-3C1556C6A42E}"/>
              </a:ext>
            </a:extLst>
          </p:cNvPr>
          <p:cNvSpPr txBox="1"/>
          <p:nvPr/>
        </p:nvSpPr>
        <p:spPr>
          <a:xfrm>
            <a:off x="5392143" y="184015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B60B3-E02E-BE0A-AEEC-5B84C88B3227}"/>
              </a:ext>
            </a:extLst>
          </p:cNvPr>
          <p:cNvSpPr txBox="1"/>
          <p:nvPr/>
        </p:nvSpPr>
        <p:spPr>
          <a:xfrm>
            <a:off x="1088747" y="1628695"/>
            <a:ext cx="97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6FA28E3E-C29A-826B-13CA-5E20C6D23B22}"/>
              </a:ext>
            </a:extLst>
          </p:cNvPr>
          <p:cNvSpPr/>
          <p:nvPr/>
        </p:nvSpPr>
        <p:spPr>
          <a:xfrm rot="5400000" flipH="1" flipV="1">
            <a:off x="5673250" y="689449"/>
            <a:ext cx="740727" cy="164782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>
              <a:alpha val="4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6E42EE-0D8B-3F1D-F1F4-20309333F7B6}"/>
              </a:ext>
            </a:extLst>
          </p:cNvPr>
          <p:cNvSpPr/>
          <p:nvPr/>
        </p:nvSpPr>
        <p:spPr>
          <a:xfrm>
            <a:off x="6572251" y="1578769"/>
            <a:ext cx="2071688" cy="258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8AC10-B4F1-7B7F-3A89-74D7D0431349}"/>
              </a:ext>
            </a:extLst>
          </p:cNvPr>
          <p:cNvSpPr txBox="1"/>
          <p:nvPr/>
        </p:nvSpPr>
        <p:spPr>
          <a:xfrm>
            <a:off x="8578518" y="1559877"/>
            <a:ext cx="548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CF7F03-0D3F-63FC-5933-C8276D0AE2AC}"/>
              </a:ext>
            </a:extLst>
          </p:cNvPr>
          <p:cNvSpPr txBox="1"/>
          <p:nvPr/>
        </p:nvSpPr>
        <p:spPr>
          <a:xfrm>
            <a:off x="1991718" y="160202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C9425F1E-3938-888B-D486-EC29AD0B3451}"/>
              </a:ext>
            </a:extLst>
          </p:cNvPr>
          <p:cNvSpPr txBox="1">
            <a:spLocks/>
          </p:cNvSpPr>
          <p:nvPr/>
        </p:nvSpPr>
        <p:spPr>
          <a:xfrm>
            <a:off x="460016" y="3242705"/>
            <a:ext cx="4797782" cy="1667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슈퍼유저라는 명령어의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-’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② root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비밀번호 입력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③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 내용 편집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1B4FAB-632F-4D3E-F5D8-E881F03D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22" y="4579145"/>
            <a:ext cx="3594983" cy="2164759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184C9A1-FA1B-5F59-5D86-AF38983EFA29}"/>
              </a:ext>
            </a:extLst>
          </p:cNvPr>
          <p:cNvSpPr/>
          <p:nvPr/>
        </p:nvSpPr>
        <p:spPr>
          <a:xfrm>
            <a:off x="9061450" y="4217703"/>
            <a:ext cx="431800" cy="3066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E48A7-F898-3A9D-378D-D94CB1A6CEF5}"/>
              </a:ext>
            </a:extLst>
          </p:cNvPr>
          <p:cNvSpPr txBox="1"/>
          <p:nvPr/>
        </p:nvSpPr>
        <p:spPr>
          <a:xfrm>
            <a:off x="9485312" y="4199243"/>
            <a:ext cx="72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재부팅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A2304E-B9AC-C23C-311C-B086460A25C6}"/>
              </a:ext>
            </a:extLst>
          </p:cNvPr>
          <p:cNvSpPr txBox="1"/>
          <p:nvPr/>
        </p:nvSpPr>
        <p:spPr>
          <a:xfrm>
            <a:off x="8221138" y="5523024"/>
            <a:ext cx="2108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로그인 없이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윈도우 접속</a:t>
            </a:r>
          </a:p>
        </p:txBody>
      </p:sp>
    </p:spTree>
    <p:extLst>
      <p:ext uri="{BB962C8B-B14F-4D97-AF65-F5344CB8AC3E}">
        <p14:creationId xmlns:p14="http://schemas.microsoft.com/office/powerpoint/2010/main" val="3580690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DC22523-CEB6-9CE9-B139-824E0EFC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40" y="1396448"/>
            <a:ext cx="4136828" cy="35749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A1C7A2-BC53-3261-B04F-7D167CBCAADA}"/>
              </a:ext>
            </a:extLst>
          </p:cNvPr>
          <p:cNvSpPr txBox="1">
            <a:spLocks/>
          </p:cNvSpPr>
          <p:nvPr/>
        </p:nvSpPr>
        <p:spPr>
          <a:xfrm>
            <a:off x="722152" y="451541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en-US" altLang="ko-KR" sz="2200" dirty="0" err="1"/>
              <a:t>WinClient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설치 </a:t>
            </a:r>
            <a:r>
              <a:rPr lang="en-US" altLang="ko-KR" sz="2200" dirty="0"/>
              <a:t>– PC</a:t>
            </a:r>
            <a:r>
              <a:rPr lang="ko-KR" altLang="en-US" sz="2200" dirty="0"/>
              <a:t>용 윈도우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147AD-9D3C-3449-7520-E4249522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34" y="1393410"/>
            <a:ext cx="4136828" cy="35779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F9B2CC-FA14-9988-0518-E3B6328E8763}"/>
              </a:ext>
            </a:extLst>
          </p:cNvPr>
          <p:cNvSpPr/>
          <p:nvPr/>
        </p:nvSpPr>
        <p:spPr>
          <a:xfrm>
            <a:off x="1101725" y="2543430"/>
            <a:ext cx="1917700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2E1E36-A78A-1864-A501-534309BB8FDC}"/>
              </a:ext>
            </a:extLst>
          </p:cNvPr>
          <p:cNvSpPr/>
          <p:nvPr/>
        </p:nvSpPr>
        <p:spPr>
          <a:xfrm>
            <a:off x="3079750" y="4680037"/>
            <a:ext cx="1597026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3ACE73-D201-6239-0B80-385C16F26E60}"/>
              </a:ext>
            </a:extLst>
          </p:cNvPr>
          <p:cNvSpPr txBox="1">
            <a:spLocks/>
          </p:cNvSpPr>
          <p:nvPr/>
        </p:nvSpPr>
        <p:spPr>
          <a:xfrm>
            <a:off x="1023789" y="5050348"/>
            <a:ext cx="4470999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 </a:t>
            </a:r>
            <a:r>
              <a:rPr lang="ko-KR" altLang="en-US" sz="1400" dirty="0"/>
              <a:t>실행 후 </a:t>
            </a:r>
            <a:r>
              <a:rPr lang="en-US" altLang="ko-KR" sz="1400" dirty="0" err="1"/>
              <a:t>WinClient</a:t>
            </a:r>
            <a:r>
              <a:rPr lang="en-US" altLang="ko-KR" sz="1400" dirty="0"/>
              <a:t> </a:t>
            </a:r>
            <a:r>
              <a:rPr lang="ko-KR" altLang="en-US" sz="1400" dirty="0"/>
              <a:t>선택하여 </a:t>
            </a:r>
            <a:r>
              <a:rPr lang="en-US" altLang="ko-KR" sz="1400" dirty="0"/>
              <a:t>Edit virtual machine settings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CEB366-100E-CD31-3D8D-6A282BBCC7D9}"/>
              </a:ext>
            </a:extLst>
          </p:cNvPr>
          <p:cNvSpPr/>
          <p:nvPr/>
        </p:nvSpPr>
        <p:spPr>
          <a:xfrm>
            <a:off x="6464301" y="2108287"/>
            <a:ext cx="1725074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8D6AA-4556-91C4-07D2-5B53A057C5AE}"/>
              </a:ext>
            </a:extLst>
          </p:cNvPr>
          <p:cNvSpPr/>
          <p:nvPr/>
        </p:nvSpPr>
        <p:spPr>
          <a:xfrm>
            <a:off x="8339138" y="2460712"/>
            <a:ext cx="1583068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6DAFED89-7017-7921-C7DB-515F1A7AF49E}"/>
              </a:ext>
            </a:extLst>
          </p:cNvPr>
          <p:cNvSpPr/>
          <p:nvPr/>
        </p:nvSpPr>
        <p:spPr>
          <a:xfrm>
            <a:off x="7982338" y="2565488"/>
            <a:ext cx="349592" cy="51816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617E-817C-46E4-960E-B128ECAC2502}"/>
              </a:ext>
            </a:extLst>
          </p:cNvPr>
          <p:cNvSpPr txBox="1"/>
          <p:nvPr/>
        </p:nvSpPr>
        <p:spPr>
          <a:xfrm>
            <a:off x="8133323" y="2863115"/>
            <a:ext cx="175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다운받은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71BB42-CC70-07AE-5F46-0697201D3C51}"/>
              </a:ext>
            </a:extLst>
          </p:cNvPr>
          <p:cNvSpPr txBox="1">
            <a:spLocks/>
          </p:cNvSpPr>
          <p:nvPr/>
        </p:nvSpPr>
        <p:spPr>
          <a:xfrm>
            <a:off x="6792802" y="5050348"/>
            <a:ext cx="3688466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CD/DVD(SATA)</a:t>
            </a:r>
            <a:r>
              <a:rPr lang="ko-KR" altLang="en-US" sz="1400" dirty="0"/>
              <a:t>에서 해당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0843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1B1BDF-2BF8-0C82-1C45-59B58AE3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72" y="699718"/>
            <a:ext cx="4743877" cy="4101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05CA2-E10E-9B1F-46D7-F5582A8A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42" y="1599944"/>
            <a:ext cx="4850686" cy="32007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664780-BA8A-F6E8-DFB9-6FE25134E285}"/>
              </a:ext>
            </a:extLst>
          </p:cNvPr>
          <p:cNvSpPr/>
          <p:nvPr/>
        </p:nvSpPr>
        <p:spPr>
          <a:xfrm>
            <a:off x="3326182" y="4245235"/>
            <a:ext cx="1321405" cy="244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2943D4A-0E0B-4A4D-537C-C753C359FC52}"/>
              </a:ext>
            </a:extLst>
          </p:cNvPr>
          <p:cNvSpPr txBox="1">
            <a:spLocks/>
          </p:cNvSpPr>
          <p:nvPr/>
        </p:nvSpPr>
        <p:spPr>
          <a:xfrm>
            <a:off x="2203662" y="4926272"/>
            <a:ext cx="2493507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Play virtual machine </a:t>
            </a:r>
            <a:r>
              <a:rPr lang="ko-KR" altLang="en-US" sz="1400" dirty="0"/>
              <a:t>실행</a:t>
            </a:r>
            <a:endParaRPr lang="en-US" altLang="ko-KR" sz="14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6607CA-5F21-05F3-B57A-AC85ADD2A515}"/>
              </a:ext>
            </a:extLst>
          </p:cNvPr>
          <p:cNvSpPr/>
          <p:nvPr/>
        </p:nvSpPr>
        <p:spPr>
          <a:xfrm rot="20521276">
            <a:off x="4520550" y="3842388"/>
            <a:ext cx="2146925" cy="2443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BA72B5-F93B-1FB2-D9EB-67F80B03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7" y="706824"/>
            <a:ext cx="2661284" cy="23126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0B93B0-43D5-F46D-CE1F-D71B5FA1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20" y="706824"/>
            <a:ext cx="2665803" cy="2386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7265B2-3022-ADD3-535F-8386BB5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85" y="706823"/>
            <a:ext cx="2661284" cy="2379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2D04B5-1BBA-E6C6-BBE1-B716EF85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95" y="706824"/>
            <a:ext cx="2665803" cy="2386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FBBE15-AC4A-3C13-670A-36A62C983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095" y="3981450"/>
            <a:ext cx="2645766" cy="2205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23FC30-2365-699E-9F64-5F11915D9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542" y="3971925"/>
            <a:ext cx="2661284" cy="22053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81BC2F-36F5-8A62-DA00-EDF9648BE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70" y="3971925"/>
            <a:ext cx="2609233" cy="2205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BD6F5E-7152-985B-3333-830352068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68" y="3971925"/>
            <a:ext cx="2609233" cy="220539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26E5483-1067-D6BF-2ADC-E7093FD876A2}"/>
              </a:ext>
            </a:extLst>
          </p:cNvPr>
          <p:cNvSpPr/>
          <p:nvPr/>
        </p:nvSpPr>
        <p:spPr>
          <a:xfrm>
            <a:off x="2862601" y="1634524"/>
            <a:ext cx="400069" cy="5238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F225EB5-4206-0256-FE7E-F91E87E8BE66}"/>
              </a:ext>
            </a:extLst>
          </p:cNvPr>
          <p:cNvSpPr/>
          <p:nvPr/>
        </p:nvSpPr>
        <p:spPr>
          <a:xfrm>
            <a:off x="5952623" y="1634524"/>
            <a:ext cx="400069" cy="5238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5F027B2-348C-B0E6-3615-EB4509F94ECF}"/>
              </a:ext>
            </a:extLst>
          </p:cNvPr>
          <p:cNvSpPr/>
          <p:nvPr/>
        </p:nvSpPr>
        <p:spPr>
          <a:xfrm>
            <a:off x="9066026" y="1634524"/>
            <a:ext cx="400069" cy="5238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7E475B4-4FB3-AF0F-7E39-0AFBEBA94F09}"/>
              </a:ext>
            </a:extLst>
          </p:cNvPr>
          <p:cNvSpPr/>
          <p:nvPr/>
        </p:nvSpPr>
        <p:spPr>
          <a:xfrm>
            <a:off x="10508483" y="3352800"/>
            <a:ext cx="581025" cy="5143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F737365-D06F-00B0-3F4E-3FB55C071186}"/>
              </a:ext>
            </a:extLst>
          </p:cNvPr>
          <p:cNvSpPr/>
          <p:nvPr/>
        </p:nvSpPr>
        <p:spPr>
          <a:xfrm>
            <a:off x="9027926" y="4810125"/>
            <a:ext cx="400069" cy="5238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1FE3D23B-226C-E01E-1B30-C23A87E9D025}"/>
              </a:ext>
            </a:extLst>
          </p:cNvPr>
          <p:cNvSpPr/>
          <p:nvPr/>
        </p:nvSpPr>
        <p:spPr>
          <a:xfrm>
            <a:off x="5875151" y="4810125"/>
            <a:ext cx="400069" cy="5238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6CE446D-EFBB-6F1D-C6F5-111B9292AAE8}"/>
              </a:ext>
            </a:extLst>
          </p:cNvPr>
          <p:cNvSpPr/>
          <p:nvPr/>
        </p:nvSpPr>
        <p:spPr>
          <a:xfrm>
            <a:off x="2817626" y="4800600"/>
            <a:ext cx="400069" cy="5238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058704-28AF-5B56-17BF-0AE0126CA11C}"/>
              </a:ext>
            </a:extLst>
          </p:cNvPr>
          <p:cNvSpPr/>
          <p:nvPr/>
        </p:nvSpPr>
        <p:spPr>
          <a:xfrm>
            <a:off x="133350" y="3904049"/>
            <a:ext cx="2684276" cy="2312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B6F7657E-7722-DDBD-9E43-3B9C85B2779D}"/>
              </a:ext>
            </a:extLst>
          </p:cNvPr>
          <p:cNvSpPr txBox="1">
            <a:spLocks/>
          </p:cNvSpPr>
          <p:nvPr/>
        </p:nvSpPr>
        <p:spPr>
          <a:xfrm>
            <a:off x="6328542" y="6216651"/>
            <a:ext cx="2699384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아무계정이나</a:t>
            </a:r>
            <a:r>
              <a:rPr lang="ko-KR" altLang="en-US" sz="1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 후 로컬계정 선택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EA0BB1-C436-9CA3-EBCA-AF27073B6B90}"/>
              </a:ext>
            </a:extLst>
          </p:cNvPr>
          <p:cNvSpPr/>
          <p:nvPr/>
        </p:nvSpPr>
        <p:spPr>
          <a:xfrm>
            <a:off x="7686675" y="4938713"/>
            <a:ext cx="631031" cy="109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A14BA15-7097-7765-D2B2-536701552CCF}"/>
              </a:ext>
            </a:extLst>
          </p:cNvPr>
          <p:cNvSpPr txBox="1">
            <a:spLocks/>
          </p:cNvSpPr>
          <p:nvPr/>
        </p:nvSpPr>
        <p:spPr>
          <a:xfrm>
            <a:off x="177168" y="201734"/>
            <a:ext cx="1492241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</a:t>
            </a:r>
            <a:r>
              <a:rPr lang="ko-KR" altLang="en-US" sz="1400" dirty="0"/>
              <a:t>윈도우 설치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4086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E580B4-D0E4-3327-2FE4-4EA864B9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1352266"/>
            <a:ext cx="3720369" cy="3058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66DB2E-6095-A4ED-FC21-19D8C910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4850"/>
            <a:ext cx="4574515" cy="313584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00A897B-0307-F4EF-EC29-A638E38F2A1A}"/>
              </a:ext>
            </a:extLst>
          </p:cNvPr>
          <p:cNvSpPr txBox="1">
            <a:spLocks/>
          </p:cNvSpPr>
          <p:nvPr/>
        </p:nvSpPr>
        <p:spPr>
          <a:xfrm>
            <a:off x="1164562" y="4328719"/>
            <a:ext cx="4170836" cy="1017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</a:t>
            </a:r>
            <a:r>
              <a:rPr lang="en-US" altLang="ko-KR" sz="1400" dirty="0" err="1"/>
              <a:t>Vmtool</a:t>
            </a:r>
            <a:r>
              <a:rPr lang="en-US" altLang="ko-KR" sz="1400" dirty="0"/>
              <a:t> </a:t>
            </a:r>
            <a:r>
              <a:rPr lang="ko-KR" altLang="en-US" sz="1400" dirty="0"/>
              <a:t>설치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100" dirty="0"/>
              <a:t>(</a:t>
            </a:r>
            <a:r>
              <a:rPr lang="ko-KR" altLang="en-US" sz="1100" dirty="0"/>
              <a:t>호스트 </a:t>
            </a:r>
            <a:r>
              <a:rPr lang="en-US" altLang="ko-KR" sz="1100" dirty="0"/>
              <a:t>OS</a:t>
            </a:r>
            <a:r>
              <a:rPr lang="ko-KR" altLang="en-US" sz="1100" dirty="0"/>
              <a:t>와 게스트 </a:t>
            </a:r>
            <a:r>
              <a:rPr lang="en-US" altLang="ko-KR" sz="1100" dirty="0"/>
              <a:t>OS</a:t>
            </a:r>
            <a:r>
              <a:rPr lang="ko-KR" altLang="en-US" sz="1100" dirty="0"/>
              <a:t>의 마우스 커서 경계가 자연스러워 짐</a:t>
            </a:r>
            <a:r>
              <a:rPr lang="en-US" altLang="ko-KR" sz="1100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BB7853-EBFE-2D5A-EBD2-B950B20DB469}"/>
              </a:ext>
            </a:extLst>
          </p:cNvPr>
          <p:cNvSpPr/>
          <p:nvPr/>
        </p:nvSpPr>
        <p:spPr>
          <a:xfrm>
            <a:off x="1266905" y="1536700"/>
            <a:ext cx="396796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428677-74B0-44F8-6E62-A9E95F667CE8}"/>
              </a:ext>
            </a:extLst>
          </p:cNvPr>
          <p:cNvSpPr/>
          <p:nvPr/>
        </p:nvSpPr>
        <p:spPr>
          <a:xfrm>
            <a:off x="1279604" y="2273300"/>
            <a:ext cx="552371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F38BD4-87E9-51E0-F72D-1523AEB121CD}"/>
              </a:ext>
            </a:extLst>
          </p:cNvPr>
          <p:cNvSpPr/>
          <p:nvPr/>
        </p:nvSpPr>
        <p:spPr>
          <a:xfrm>
            <a:off x="3086179" y="2282825"/>
            <a:ext cx="825421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9BA08692-6A70-6DA8-F05C-E6D430729736}"/>
              </a:ext>
            </a:extLst>
          </p:cNvPr>
          <p:cNvSpPr/>
          <p:nvPr/>
        </p:nvSpPr>
        <p:spPr>
          <a:xfrm rot="5400000" flipH="1" flipV="1">
            <a:off x="4710951" y="507949"/>
            <a:ext cx="761642" cy="276905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8CE35-E91B-D7F2-C995-BE7A4529008F}"/>
              </a:ext>
            </a:extLst>
          </p:cNvPr>
          <p:cNvSpPr/>
          <p:nvPr/>
        </p:nvSpPr>
        <p:spPr>
          <a:xfrm>
            <a:off x="7093188" y="2559923"/>
            <a:ext cx="479188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A89209-BD36-5D91-1B16-5D8D9679D298}"/>
              </a:ext>
            </a:extLst>
          </p:cNvPr>
          <p:cNvSpPr/>
          <p:nvPr/>
        </p:nvSpPr>
        <p:spPr>
          <a:xfrm>
            <a:off x="6254979" y="4074406"/>
            <a:ext cx="783996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46FB396-2632-8679-9B15-39C3C9C68D15}"/>
              </a:ext>
            </a:extLst>
          </p:cNvPr>
          <p:cNvSpPr txBox="1">
            <a:spLocks/>
          </p:cNvSpPr>
          <p:nvPr/>
        </p:nvSpPr>
        <p:spPr>
          <a:xfrm>
            <a:off x="7332782" y="4553965"/>
            <a:ext cx="2273963" cy="56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SETUP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후 재부팅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1744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7952C-EAA0-C51C-5814-27A0E124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 fontScale="90000"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명령어</a:t>
            </a:r>
            <a:br>
              <a:rPr lang="en-US" altLang="ko-KR" sz="2800" dirty="0">
                <a:solidFill>
                  <a:schemeClr val="tx1"/>
                </a:solidFill>
              </a:rPr>
            </a:br>
            <a:b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</a:b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97425C4-CB1D-8638-99C7-6707A648EC00}"/>
              </a:ext>
            </a:extLst>
          </p:cNvPr>
          <p:cNvSpPr txBox="1">
            <a:spLocks/>
          </p:cNvSpPr>
          <p:nvPr/>
        </p:nvSpPr>
        <p:spPr>
          <a:xfrm>
            <a:off x="1040934" y="116460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2-1. </a:t>
            </a:r>
            <a:r>
              <a:rPr lang="ko-KR" altLang="en-US" sz="2200" dirty="0"/>
              <a:t>시작과 종료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5D542-ABE3-DC70-E331-6839A987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0" y="1923878"/>
            <a:ext cx="3207215" cy="245779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D324F2-4E69-2186-04CA-BC2F5D8FBE92}"/>
              </a:ext>
            </a:extLst>
          </p:cNvPr>
          <p:cNvSpPr txBox="1">
            <a:spLocks/>
          </p:cNvSpPr>
          <p:nvPr/>
        </p:nvSpPr>
        <p:spPr>
          <a:xfrm>
            <a:off x="903082" y="4381671"/>
            <a:ext cx="2320869" cy="1311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ko-KR" altLang="en-US" sz="1400" dirty="0"/>
              <a:t>종료</a:t>
            </a:r>
            <a:endParaRPr lang="en-US" altLang="ko-KR" sz="1400" dirty="0"/>
          </a:p>
          <a:p>
            <a:r>
              <a:rPr lang="en-US" altLang="ko-KR" sz="1400" dirty="0"/>
              <a:t>   (1) shutdown  -P  now</a:t>
            </a:r>
          </a:p>
          <a:p>
            <a:r>
              <a:rPr lang="en-US" altLang="ko-KR" sz="1400" dirty="0"/>
              <a:t>   (2) halt -p</a:t>
            </a:r>
          </a:p>
          <a:p>
            <a:r>
              <a:rPr lang="en-US" altLang="ko-KR" sz="1400" dirty="0"/>
              <a:t>   (3) 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0</a:t>
            </a:r>
            <a:endParaRPr lang="en-US" altLang="ko-KR" sz="11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0AA4F99-60D5-CFB9-6E90-39D739EADF29}"/>
              </a:ext>
            </a:extLst>
          </p:cNvPr>
          <p:cNvSpPr txBox="1">
            <a:spLocks/>
          </p:cNvSpPr>
          <p:nvPr/>
        </p:nvSpPr>
        <p:spPr>
          <a:xfrm>
            <a:off x="4697440" y="5391321"/>
            <a:ext cx="2797119" cy="1311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# </a:t>
            </a:r>
            <a:r>
              <a:rPr lang="ko-KR" altLang="en-US" sz="1800" dirty="0">
                <a:solidFill>
                  <a:srgbClr val="FF0000"/>
                </a:solidFill>
              </a:rPr>
              <a:t>프롬프트는 </a:t>
            </a:r>
            <a:r>
              <a:rPr lang="en-US" altLang="ko-KR" sz="1800" dirty="0">
                <a:solidFill>
                  <a:srgbClr val="FF0000"/>
                </a:solidFill>
              </a:rPr>
              <a:t>root </a:t>
            </a:r>
            <a:r>
              <a:rPr lang="ko-KR" altLang="en-US" sz="1800" dirty="0">
                <a:solidFill>
                  <a:srgbClr val="FF0000"/>
                </a:solidFill>
              </a:rPr>
              <a:t>사용자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>
                <a:solidFill>
                  <a:srgbClr val="FF0000"/>
                </a:solidFill>
              </a:rPr>
              <a:t>$ </a:t>
            </a:r>
            <a:r>
              <a:rPr lang="ko-KR" altLang="en-US" sz="1800" dirty="0">
                <a:solidFill>
                  <a:srgbClr val="FF0000"/>
                </a:solidFill>
              </a:rPr>
              <a:t>프롬프트는 일반 사용자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DDBE69C-D151-B26C-C208-BD693D9C7934}"/>
              </a:ext>
            </a:extLst>
          </p:cNvPr>
          <p:cNvSpPr/>
          <p:nvPr/>
        </p:nvSpPr>
        <p:spPr>
          <a:xfrm>
            <a:off x="3933825" y="5819775"/>
            <a:ext cx="704850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17760C-4DC4-7497-5FB4-9E8FDD45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51" y="1923878"/>
            <a:ext cx="3286466" cy="245779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77E67EEB-1048-A6CE-C2A7-E87FA611B23F}"/>
              </a:ext>
            </a:extLst>
          </p:cNvPr>
          <p:cNvSpPr txBox="1">
            <a:spLocks/>
          </p:cNvSpPr>
          <p:nvPr/>
        </p:nvSpPr>
        <p:spPr>
          <a:xfrm>
            <a:off x="4542410" y="4362963"/>
            <a:ext cx="2714067" cy="1311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</a:t>
            </a:r>
            <a:r>
              <a:rPr lang="ko-KR" altLang="en-US" sz="1400" dirty="0"/>
              <a:t>시스템 재부팅</a:t>
            </a:r>
            <a:endParaRPr lang="en-US" altLang="ko-KR" sz="1400" dirty="0"/>
          </a:p>
          <a:p>
            <a:r>
              <a:rPr lang="en-US" altLang="ko-KR" sz="1400" dirty="0"/>
              <a:t>   (1) shutdown  -r now</a:t>
            </a:r>
          </a:p>
          <a:p>
            <a:r>
              <a:rPr lang="en-US" altLang="ko-KR" sz="1400" dirty="0"/>
              <a:t>   (2) reboot</a:t>
            </a:r>
          </a:p>
          <a:p>
            <a:r>
              <a:rPr lang="en-US" altLang="ko-KR" sz="1400" dirty="0"/>
              <a:t>   (3) 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6</a:t>
            </a:r>
            <a:endParaRPr lang="en-US" altLang="ko-KR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234228-6403-BAF7-5BF2-0682255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644" y="1885948"/>
            <a:ext cx="3286467" cy="248636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82A4EA1-5C68-59FC-8739-B91B84B461F1}"/>
              </a:ext>
            </a:extLst>
          </p:cNvPr>
          <p:cNvSpPr txBox="1">
            <a:spLocks/>
          </p:cNvSpPr>
          <p:nvPr/>
        </p:nvSpPr>
        <p:spPr>
          <a:xfrm>
            <a:off x="8327402" y="4277238"/>
            <a:ext cx="2563240" cy="1311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</a:t>
            </a:r>
            <a:r>
              <a:rPr lang="ko-KR" altLang="en-US" sz="1400" dirty="0"/>
              <a:t>로그아웃</a:t>
            </a:r>
            <a:endParaRPr lang="en-US" altLang="ko-KR" sz="1400" dirty="0"/>
          </a:p>
          <a:p>
            <a:r>
              <a:rPr lang="en-US" altLang="ko-KR" sz="1400" dirty="0"/>
              <a:t>   (1) </a:t>
            </a:r>
            <a:r>
              <a:rPr lang="ko-KR" altLang="en-US" sz="1400" dirty="0"/>
              <a:t>터미널 </a:t>
            </a:r>
            <a:r>
              <a:rPr lang="en-US" altLang="ko-KR" sz="1400" dirty="0"/>
              <a:t>: </a:t>
            </a:r>
            <a:r>
              <a:rPr lang="ko-KR" altLang="en-US" sz="1400" dirty="0"/>
              <a:t>로그아웃</a:t>
            </a:r>
            <a:endParaRPr lang="en-US" altLang="ko-KR" sz="1400" dirty="0"/>
          </a:p>
          <a:p>
            <a:r>
              <a:rPr lang="en-US" altLang="ko-KR" sz="1400" dirty="0"/>
              <a:t>   (2) </a:t>
            </a:r>
            <a:r>
              <a:rPr lang="ko-KR" altLang="en-US" sz="1400" dirty="0"/>
              <a:t>콘솔 </a:t>
            </a:r>
            <a:r>
              <a:rPr lang="en-US" altLang="ko-KR" sz="1400" dirty="0"/>
              <a:t>: logout </a:t>
            </a:r>
            <a:r>
              <a:rPr lang="ko-KR" altLang="en-US" sz="1400" dirty="0"/>
              <a:t>또는 </a:t>
            </a:r>
            <a:r>
              <a:rPr lang="en-US" altLang="ko-KR" sz="1400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56190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2601F-30CE-DCBC-3BB6-FB8704C8703D}"/>
              </a:ext>
            </a:extLst>
          </p:cNvPr>
          <p:cNvSpPr txBox="1">
            <a:spLocks/>
          </p:cNvSpPr>
          <p:nvPr/>
        </p:nvSpPr>
        <p:spPr>
          <a:xfrm>
            <a:off x="1012359" y="421654"/>
            <a:ext cx="8969841" cy="203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2-2. </a:t>
            </a:r>
            <a:r>
              <a:rPr lang="ko-KR" altLang="en-US" sz="2200" dirty="0"/>
              <a:t>가상 콘솔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가상의 모니터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CentOS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총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5~6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가상 콘솔을 제공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가상콘솔로 이동하는 단축키는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Ctrl+Alt+F3~F6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(Ctrl+Alt+F2 : X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 모드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584C44-411F-B309-2314-5B4D682E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97" y="2328600"/>
            <a:ext cx="4177303" cy="309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00D46B-D71D-4B32-76D4-D1764915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03" y="2328600"/>
            <a:ext cx="4177304" cy="30911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953F5F7-C85E-0E01-4F16-A95BA1FF36A9}"/>
              </a:ext>
            </a:extLst>
          </p:cNvPr>
          <p:cNvSpPr/>
          <p:nvPr/>
        </p:nvSpPr>
        <p:spPr>
          <a:xfrm>
            <a:off x="5526676" y="3650324"/>
            <a:ext cx="704850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38ECD-05F7-53B6-88B7-8BE998CB30CB}"/>
              </a:ext>
            </a:extLst>
          </p:cNvPr>
          <p:cNvSpPr txBox="1">
            <a:spLocks/>
          </p:cNvSpPr>
          <p:nvPr/>
        </p:nvSpPr>
        <p:spPr>
          <a:xfrm>
            <a:off x="1797797" y="5534025"/>
            <a:ext cx="2971302" cy="56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가상모니터인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 모드</a:t>
            </a:r>
            <a:endParaRPr lang="en-US" altLang="ko-KR" sz="11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3DAA276-564A-5720-69EC-195DD4AA9156}"/>
              </a:ext>
            </a:extLst>
          </p:cNvPr>
          <p:cNvSpPr txBox="1">
            <a:spLocks/>
          </p:cNvSpPr>
          <p:nvPr/>
        </p:nvSpPr>
        <p:spPr>
          <a:xfrm>
            <a:off x="5321556" y="4138613"/>
            <a:ext cx="1098293" cy="447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>
                <a:solidFill>
                  <a:srgbClr val="FF0000"/>
                </a:solidFill>
              </a:rPr>
              <a:t>Ctrl+Alt+F3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C151A1C-C436-A6A3-DF07-550E1DC1D737}"/>
              </a:ext>
            </a:extLst>
          </p:cNvPr>
          <p:cNvSpPr txBox="1">
            <a:spLocks/>
          </p:cNvSpPr>
          <p:nvPr/>
        </p:nvSpPr>
        <p:spPr>
          <a:xfrm>
            <a:off x="7030296" y="5534025"/>
            <a:ext cx="2888917" cy="56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/>
              <a:t>두번째 가상모니터인 텍스트 모드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8461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1849349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CentOS8 </a:t>
            </a:r>
            <a:r>
              <a:rPr lang="ko-KR" altLang="en-US" sz="2800" dirty="0">
                <a:latin typeface="+mj-ea"/>
                <a:ea typeface="+mj-ea"/>
              </a:rPr>
              <a:t>리눅스 설치</a:t>
            </a:r>
            <a:r>
              <a:rPr lang="en-US" altLang="ko-KR" sz="2800" dirty="0">
                <a:latin typeface="+mj-ea"/>
                <a:ea typeface="+mj-ea"/>
              </a:rPr>
              <a:t>(Server(B), </a:t>
            </a:r>
            <a:r>
              <a:rPr lang="en-US" altLang="ko-KR" sz="2800" dirty="0" err="1">
                <a:latin typeface="+mj-ea"/>
                <a:ea typeface="+mj-ea"/>
              </a:rPr>
              <a:t>Cilent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en-US" altLang="ko-KR" sz="2800" dirty="0" err="1">
                <a:latin typeface="+mj-ea"/>
                <a:ea typeface="+mj-ea"/>
              </a:rPr>
              <a:t>WinClient</a:t>
            </a:r>
            <a:r>
              <a:rPr lang="en-US" altLang="ko-KR" sz="2800" dirty="0">
                <a:latin typeface="+mj-ea"/>
                <a:ea typeface="+mj-ea"/>
              </a:rPr>
              <a:t>)</a:t>
            </a:r>
          </a:p>
          <a:p>
            <a:endParaRPr lang="en-US" altLang="ko-KR" sz="2800" dirty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2.</a:t>
            </a:r>
            <a:r>
              <a:rPr lang="ko-KR" altLang="en-US" sz="2800" dirty="0">
                <a:latin typeface="+mj-ea"/>
                <a:ea typeface="+mj-ea"/>
              </a:rPr>
              <a:t> 필수개념과 명령어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FCD7C-72CF-0CE7-AC8F-C2F3B422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5" y="1290461"/>
            <a:ext cx="4343785" cy="30910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F910-C2AC-8D7D-4DF1-ACD3214D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1290461"/>
            <a:ext cx="4343785" cy="309103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DAC877-DCA1-0CAD-4A99-B3D6A23B147C}"/>
              </a:ext>
            </a:extLst>
          </p:cNvPr>
          <p:cNvSpPr/>
          <p:nvPr/>
        </p:nvSpPr>
        <p:spPr>
          <a:xfrm>
            <a:off x="5526676" y="2669249"/>
            <a:ext cx="704850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1EB658E-686F-8A23-0E75-AF311C9730F4}"/>
              </a:ext>
            </a:extLst>
          </p:cNvPr>
          <p:cNvSpPr txBox="1">
            <a:spLocks/>
          </p:cNvSpPr>
          <p:nvPr/>
        </p:nvSpPr>
        <p:spPr>
          <a:xfrm>
            <a:off x="5321556" y="3157538"/>
            <a:ext cx="1098293" cy="447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Ctrl+Alt+F4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D1D3B0-7966-9111-CBE5-4F5CF65D7B2E}"/>
              </a:ext>
            </a:extLst>
          </p:cNvPr>
          <p:cNvSpPr txBox="1">
            <a:spLocks/>
          </p:cNvSpPr>
          <p:nvPr/>
        </p:nvSpPr>
        <p:spPr>
          <a:xfrm>
            <a:off x="1660498" y="4562475"/>
            <a:ext cx="2888917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/>
              <a:t>두번째 가상모니터인 텍스트 모드</a:t>
            </a:r>
            <a:endParaRPr lang="en-US" altLang="ko-KR" sz="1400" dirty="0"/>
          </a:p>
          <a:p>
            <a:pPr algn="ctr"/>
            <a:r>
              <a:rPr lang="en-US" altLang="ko-KR" sz="1400" dirty="0"/>
              <a:t>(root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E3FFA8E-8ACD-D89C-FA2B-984440CB17D2}"/>
              </a:ext>
            </a:extLst>
          </p:cNvPr>
          <p:cNvSpPr txBox="1">
            <a:spLocks/>
          </p:cNvSpPr>
          <p:nvPr/>
        </p:nvSpPr>
        <p:spPr>
          <a:xfrm>
            <a:off x="7252058" y="4562474"/>
            <a:ext cx="2888917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/>
              <a:t>세번째 가상모니터인 텍스트 모드</a:t>
            </a:r>
            <a:endParaRPr lang="en-US" altLang="ko-KR" sz="1400" dirty="0"/>
          </a:p>
          <a:p>
            <a:pPr algn="ctr"/>
            <a:r>
              <a:rPr lang="en-US" altLang="ko-KR" sz="1400" dirty="0"/>
              <a:t>(centos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476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60ED72-AFE4-A7FD-8CFC-F34CDA57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12" y="490257"/>
            <a:ext cx="4320263" cy="255774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286E9D0-62D9-C772-C6DF-AF6388B31B06}"/>
              </a:ext>
            </a:extLst>
          </p:cNvPr>
          <p:cNvSpPr/>
          <p:nvPr/>
        </p:nvSpPr>
        <p:spPr>
          <a:xfrm>
            <a:off x="5526676" y="1392899"/>
            <a:ext cx="704850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E421B87-23E7-7FFD-5350-510DA0556CCF}"/>
              </a:ext>
            </a:extLst>
          </p:cNvPr>
          <p:cNvSpPr txBox="1">
            <a:spLocks/>
          </p:cNvSpPr>
          <p:nvPr/>
        </p:nvSpPr>
        <p:spPr>
          <a:xfrm>
            <a:off x="5321556" y="1881188"/>
            <a:ext cx="1098293" cy="447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Ctrl+Alt+F4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8E16-746E-67D5-7978-316A55B73825}"/>
              </a:ext>
            </a:extLst>
          </p:cNvPr>
          <p:cNvSpPr/>
          <p:nvPr/>
        </p:nvSpPr>
        <p:spPr>
          <a:xfrm>
            <a:off x="1930645" y="2457450"/>
            <a:ext cx="898279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48FD3F0-637F-88B9-D296-7C1C3CEC5B96}"/>
              </a:ext>
            </a:extLst>
          </p:cNvPr>
          <p:cNvCxnSpPr/>
          <p:nvPr/>
        </p:nvCxnSpPr>
        <p:spPr>
          <a:xfrm>
            <a:off x="928012" y="2733675"/>
            <a:ext cx="405832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73B31F4-31FE-7E7B-AE5E-1B6DF636B382}"/>
              </a:ext>
            </a:extLst>
          </p:cNvPr>
          <p:cNvSpPr txBox="1">
            <a:spLocks/>
          </p:cNvSpPr>
          <p:nvPr/>
        </p:nvSpPr>
        <p:spPr>
          <a:xfrm>
            <a:off x="1166070" y="3087148"/>
            <a:ext cx="3820268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Shutdown –h +5 : 5</a:t>
            </a:r>
            <a:r>
              <a:rPr lang="ko-KR" altLang="en-US" sz="1400" dirty="0"/>
              <a:t>분 후에 시스템 종료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5650C-F642-A82E-CF3A-7A3EA1CB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27" y="490258"/>
            <a:ext cx="4320263" cy="255774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A983098-A44D-90AA-CE9D-98A81FFFB910}"/>
              </a:ext>
            </a:extLst>
          </p:cNvPr>
          <p:cNvSpPr txBox="1">
            <a:spLocks/>
          </p:cNvSpPr>
          <p:nvPr/>
        </p:nvSpPr>
        <p:spPr>
          <a:xfrm>
            <a:off x="6759923" y="3158411"/>
            <a:ext cx="3969595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/>
              <a:t>세번째 가상머신에 </a:t>
            </a:r>
            <a:r>
              <a:rPr lang="en-US" altLang="ko-KR" sz="1400" dirty="0"/>
              <a:t>5</a:t>
            </a:r>
            <a:r>
              <a:rPr lang="ko-KR" altLang="en-US" sz="1400" dirty="0"/>
              <a:t>분 후 시스템 종료 알림 뜸</a:t>
            </a:r>
            <a:endParaRPr lang="en-US" altLang="ko-KR" sz="1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DB10E6-593F-2859-0607-70B6DE0F8CEA}"/>
              </a:ext>
            </a:extLst>
          </p:cNvPr>
          <p:cNvCxnSpPr>
            <a:cxnSpLocks/>
          </p:cNvCxnSpPr>
          <p:nvPr/>
        </p:nvCxnSpPr>
        <p:spPr>
          <a:xfrm>
            <a:off x="6516484" y="2944798"/>
            <a:ext cx="349997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071D94-5920-1B9A-A3E0-493AEA65CA3A}"/>
              </a:ext>
            </a:extLst>
          </p:cNvPr>
          <p:cNvSpPr txBox="1"/>
          <p:nvPr/>
        </p:nvSpPr>
        <p:spPr>
          <a:xfrm>
            <a:off x="2657969" y="197869"/>
            <a:ext cx="59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1B93A-50A5-5E4B-4A9A-D7EB4AC2915F}"/>
              </a:ext>
            </a:extLst>
          </p:cNvPr>
          <p:cNvSpPr txBox="1"/>
          <p:nvPr/>
        </p:nvSpPr>
        <p:spPr>
          <a:xfrm>
            <a:off x="8445514" y="197869"/>
            <a:ext cx="59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6E6D0E9-95CC-77F5-2349-C2C07D7A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12" y="3743429"/>
            <a:ext cx="4320263" cy="25577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4E2020-5891-DDE0-B95F-47A085D33261}"/>
              </a:ext>
            </a:extLst>
          </p:cNvPr>
          <p:cNvSpPr txBox="1"/>
          <p:nvPr/>
        </p:nvSpPr>
        <p:spPr>
          <a:xfrm>
            <a:off x="2657969" y="3451041"/>
            <a:ext cx="59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4644514-159B-AEED-4D33-68EC3F6152EA}"/>
              </a:ext>
            </a:extLst>
          </p:cNvPr>
          <p:cNvSpPr/>
          <p:nvPr/>
        </p:nvSpPr>
        <p:spPr>
          <a:xfrm>
            <a:off x="5613114" y="4590504"/>
            <a:ext cx="704850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7D2AD2C-6443-6A8F-C17F-F189B12A07D3}"/>
              </a:ext>
            </a:extLst>
          </p:cNvPr>
          <p:cNvSpPr txBox="1">
            <a:spLocks/>
          </p:cNvSpPr>
          <p:nvPr/>
        </p:nvSpPr>
        <p:spPr>
          <a:xfrm>
            <a:off x="5407994" y="5078793"/>
            <a:ext cx="1098293" cy="447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Ctrl+Alt+F4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7D6EA3C-6A44-4E42-D7A5-9A0318AB1188}"/>
              </a:ext>
            </a:extLst>
          </p:cNvPr>
          <p:cNvSpPr txBox="1">
            <a:spLocks/>
          </p:cNvSpPr>
          <p:nvPr/>
        </p:nvSpPr>
        <p:spPr>
          <a:xfrm>
            <a:off x="1166070" y="6301173"/>
            <a:ext cx="3820268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Shutdown –C : </a:t>
            </a:r>
            <a:r>
              <a:rPr lang="ko-KR" altLang="en-US" sz="1400" dirty="0"/>
              <a:t>시스템 종료 취소</a:t>
            </a:r>
            <a:r>
              <a:rPr lang="en-US" altLang="ko-KR" sz="14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6C1429-F344-6104-31A5-47848E4E5173}"/>
              </a:ext>
            </a:extLst>
          </p:cNvPr>
          <p:cNvSpPr/>
          <p:nvPr/>
        </p:nvSpPr>
        <p:spPr>
          <a:xfrm>
            <a:off x="1930645" y="5695950"/>
            <a:ext cx="793505" cy="22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D59E2D-2BD2-01E6-7D80-B1A9ACC5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85" y="3743428"/>
            <a:ext cx="4313706" cy="25577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360413-450A-AAAD-32B4-121A90C06A4E}"/>
              </a:ext>
            </a:extLst>
          </p:cNvPr>
          <p:cNvSpPr txBox="1"/>
          <p:nvPr/>
        </p:nvSpPr>
        <p:spPr>
          <a:xfrm>
            <a:off x="8508379" y="3407201"/>
            <a:ext cx="59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75D29E-BB6B-9F22-7C79-29D4F3ED0880}"/>
              </a:ext>
            </a:extLst>
          </p:cNvPr>
          <p:cNvCxnSpPr>
            <a:cxnSpLocks/>
          </p:cNvCxnSpPr>
          <p:nvPr/>
        </p:nvCxnSpPr>
        <p:spPr>
          <a:xfrm>
            <a:off x="6535534" y="5840398"/>
            <a:ext cx="190998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A4B61AB3-2C51-C867-32BA-56F6E6C1DC8C}"/>
              </a:ext>
            </a:extLst>
          </p:cNvPr>
          <p:cNvSpPr txBox="1">
            <a:spLocks/>
          </p:cNvSpPr>
          <p:nvPr/>
        </p:nvSpPr>
        <p:spPr>
          <a:xfrm>
            <a:off x="6822787" y="6260970"/>
            <a:ext cx="3969595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/>
              <a:t>세번째 가상머신에 시스템 종료 취소 알람 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171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13B1-B042-1F2C-7AB9-809F9629C146}"/>
              </a:ext>
            </a:extLst>
          </p:cNvPr>
          <p:cNvSpPr txBox="1">
            <a:spLocks/>
          </p:cNvSpPr>
          <p:nvPr/>
        </p:nvSpPr>
        <p:spPr>
          <a:xfrm>
            <a:off x="1012359" y="421654"/>
            <a:ext cx="9381601" cy="235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2-2. </a:t>
            </a:r>
            <a:r>
              <a:rPr lang="ko-KR" altLang="en-US" sz="2200" dirty="0"/>
              <a:t>가상 콘솔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'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뒤에 붙는 숫자를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런레벨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RunLevel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부름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런레벨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모드를 확인하려면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/lib/system/system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runlevel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.target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확인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런레벨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거의 동일하다고 봐도 됨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58489-C320-27F3-6183-4F1D0D2D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9" y="2827383"/>
            <a:ext cx="6635342" cy="34903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14BB35-E02F-EC9B-F355-5D282521B62E}"/>
              </a:ext>
            </a:extLst>
          </p:cNvPr>
          <p:cNvSpPr/>
          <p:nvPr/>
        </p:nvSpPr>
        <p:spPr>
          <a:xfrm>
            <a:off x="520065" y="4572574"/>
            <a:ext cx="6328410" cy="304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378B8C-DB2E-D1D9-1F95-C53E3E82BE4A}"/>
              </a:ext>
            </a:extLst>
          </p:cNvPr>
          <p:cNvSpPr/>
          <p:nvPr/>
        </p:nvSpPr>
        <p:spPr>
          <a:xfrm>
            <a:off x="520065" y="5380294"/>
            <a:ext cx="6328410" cy="304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0B4DE5-B34D-832B-6856-A502EC96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07" y="2924176"/>
            <a:ext cx="4867275" cy="329204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E54494E-B2BF-6E6A-2F2C-F0A167A02B46}"/>
              </a:ext>
            </a:extLst>
          </p:cNvPr>
          <p:cNvSpPr txBox="1">
            <a:spLocks/>
          </p:cNvSpPr>
          <p:nvPr/>
        </p:nvSpPr>
        <p:spPr>
          <a:xfrm>
            <a:off x="3107636" y="6292093"/>
            <a:ext cx="1153268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그림 </a:t>
            </a:r>
            <a:r>
              <a:rPr lang="en-US" altLang="ko-KR" sz="1400" dirty="0"/>
              <a:t>(1) -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C24E4A-462B-9918-B05B-4AE026346DC1}"/>
              </a:ext>
            </a:extLst>
          </p:cNvPr>
          <p:cNvSpPr txBox="1">
            <a:spLocks/>
          </p:cNvSpPr>
          <p:nvPr/>
        </p:nvSpPr>
        <p:spPr>
          <a:xfrm>
            <a:off x="9021935" y="6292093"/>
            <a:ext cx="1153268" cy="541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그림 </a:t>
            </a:r>
            <a:r>
              <a:rPr lang="en-US" altLang="ko-KR" sz="1400" dirty="0"/>
              <a:t>(2) -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D84342-D96C-70E9-188B-09BA897EA78F}"/>
              </a:ext>
            </a:extLst>
          </p:cNvPr>
          <p:cNvSpPr/>
          <p:nvPr/>
        </p:nvSpPr>
        <p:spPr>
          <a:xfrm>
            <a:off x="7143749" y="3467674"/>
            <a:ext cx="3409951" cy="5399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99A1F0-10DA-0D1B-3625-63AB0A35315B}"/>
              </a:ext>
            </a:extLst>
          </p:cNvPr>
          <p:cNvSpPr/>
          <p:nvPr/>
        </p:nvSpPr>
        <p:spPr>
          <a:xfrm>
            <a:off x="7143742" y="4148720"/>
            <a:ext cx="4457708" cy="8423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890F43-BA5D-DF08-F283-9D239BCC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6" y="231738"/>
            <a:ext cx="4503423" cy="27376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9817C0-8B1F-4DFB-2DD1-74FCEEBABA03}"/>
              </a:ext>
            </a:extLst>
          </p:cNvPr>
          <p:cNvSpPr/>
          <p:nvPr/>
        </p:nvSpPr>
        <p:spPr>
          <a:xfrm>
            <a:off x="580306" y="1800225"/>
            <a:ext cx="823044" cy="1365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A81C2D-6698-5BCE-1852-22A5E862F92F}"/>
              </a:ext>
            </a:extLst>
          </p:cNvPr>
          <p:cNvSpPr/>
          <p:nvPr/>
        </p:nvSpPr>
        <p:spPr>
          <a:xfrm>
            <a:off x="556491" y="2562234"/>
            <a:ext cx="4503423" cy="2905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09485AD-71AE-CB75-3686-2B4A8B8291E9}"/>
              </a:ext>
            </a:extLst>
          </p:cNvPr>
          <p:cNvSpPr txBox="1">
            <a:spLocks/>
          </p:cNvSpPr>
          <p:nvPr/>
        </p:nvSpPr>
        <p:spPr>
          <a:xfrm>
            <a:off x="1615441" y="2812732"/>
            <a:ext cx="2918459" cy="1020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1. </a:t>
            </a:r>
            <a:r>
              <a:rPr lang="ko-KR" altLang="en-US" sz="1400" dirty="0"/>
              <a:t>현재 가상모드 확인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graphical.target</a:t>
            </a:r>
            <a:r>
              <a:rPr lang="en-US" altLang="ko-KR" sz="1400" dirty="0"/>
              <a:t> -&gt; X</a:t>
            </a:r>
            <a:r>
              <a:rPr lang="ko-KR" altLang="en-US" sz="1400" dirty="0"/>
              <a:t>윈도우 모드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1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100637-10C0-1060-4E2C-BCAD7597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231738"/>
            <a:ext cx="4789949" cy="27376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E6D0A5-B328-DF79-E966-9C7D15AF8357}"/>
              </a:ext>
            </a:extLst>
          </p:cNvPr>
          <p:cNvSpPr/>
          <p:nvPr/>
        </p:nvSpPr>
        <p:spPr>
          <a:xfrm>
            <a:off x="5698821" y="1464050"/>
            <a:ext cx="4834704" cy="42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C91D68-1550-182E-1971-8AAB156C09D9}"/>
              </a:ext>
            </a:extLst>
          </p:cNvPr>
          <p:cNvSpPr/>
          <p:nvPr/>
        </p:nvSpPr>
        <p:spPr>
          <a:xfrm>
            <a:off x="5698814" y="2064132"/>
            <a:ext cx="4834704" cy="426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FD82071-77FE-E3D7-43F3-F9B30D7344B0}"/>
              </a:ext>
            </a:extLst>
          </p:cNvPr>
          <p:cNvSpPr txBox="1">
            <a:spLocks/>
          </p:cNvSpPr>
          <p:nvPr/>
        </p:nvSpPr>
        <p:spPr>
          <a:xfrm>
            <a:off x="6656936" y="2832729"/>
            <a:ext cx="3216742" cy="1020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2. </a:t>
            </a:r>
            <a:r>
              <a:rPr lang="ko-KR" altLang="en-US" sz="1400" dirty="0"/>
              <a:t>가상 모드 변경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graphical.target</a:t>
            </a:r>
            <a:r>
              <a:rPr lang="en-US" altLang="ko-KR" sz="1400" dirty="0"/>
              <a:t> -&gt; Multi-</a:t>
            </a:r>
            <a:r>
              <a:rPr lang="en-US" altLang="ko-KR" sz="1400" dirty="0" err="1"/>
              <a:t>User.target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1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998A95C-2F7B-5ABC-9674-B2565DCC9F0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533525" y="1677382"/>
            <a:ext cx="363774" cy="4814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F2334985-B9AE-F6B9-0C42-8C9EC2078A97}"/>
              </a:ext>
            </a:extLst>
          </p:cNvPr>
          <p:cNvSpPr txBox="1">
            <a:spLocks/>
          </p:cNvSpPr>
          <p:nvPr/>
        </p:nvSpPr>
        <p:spPr>
          <a:xfrm>
            <a:off x="10523999" y="2048725"/>
            <a:ext cx="1749095" cy="814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err="1">
                <a:solidFill>
                  <a:srgbClr val="FF0000"/>
                </a:solidFill>
              </a:rPr>
              <a:t>default.target</a:t>
            </a:r>
            <a:r>
              <a:rPr lang="ko-KR" altLang="en-US" sz="1200" dirty="0">
                <a:solidFill>
                  <a:srgbClr val="FF0000"/>
                </a:solidFill>
              </a:rPr>
              <a:t>을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multi-user</a:t>
            </a:r>
            <a:r>
              <a:rPr lang="ko-KR" altLang="en-US" sz="1200" dirty="0">
                <a:solidFill>
                  <a:srgbClr val="FF0000"/>
                </a:solidFill>
              </a:rPr>
              <a:t>로 변경하는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명령어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036BCA7-2D4F-60D9-77B1-932C463ED7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33555" y="2129457"/>
            <a:ext cx="321937" cy="104461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17BEA90-7213-5095-DADD-0C798CA73C17}"/>
              </a:ext>
            </a:extLst>
          </p:cNvPr>
          <p:cNvSpPr txBox="1">
            <a:spLocks/>
          </p:cNvSpPr>
          <p:nvPr/>
        </p:nvSpPr>
        <p:spPr>
          <a:xfrm>
            <a:off x="8788875" y="2394072"/>
            <a:ext cx="1588306" cy="814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err="1">
                <a:solidFill>
                  <a:srgbClr val="FFFF00"/>
                </a:solidFill>
              </a:rPr>
              <a:t>default.target</a:t>
            </a:r>
            <a:r>
              <a:rPr lang="ko-KR" altLang="en-US" sz="1200" dirty="0">
                <a:solidFill>
                  <a:srgbClr val="FFFF00"/>
                </a:solidFill>
              </a:rPr>
              <a:t>이 </a:t>
            </a:r>
            <a:endParaRPr lang="en-US" altLang="ko-KR" sz="1200" dirty="0">
              <a:solidFill>
                <a:srgbClr val="FFFF00"/>
              </a:solidFill>
            </a:endParaRPr>
          </a:p>
          <a:p>
            <a:r>
              <a:rPr lang="en-US" altLang="ko-KR" sz="1200" dirty="0">
                <a:solidFill>
                  <a:srgbClr val="FFFF00"/>
                </a:solidFill>
              </a:rPr>
              <a:t>Multi-user</a:t>
            </a:r>
            <a:r>
              <a:rPr lang="ko-KR" altLang="en-US" sz="1200" dirty="0">
                <a:solidFill>
                  <a:srgbClr val="FFFF00"/>
                </a:solidFill>
              </a:rPr>
              <a:t>로 변경 됨</a:t>
            </a:r>
            <a:endParaRPr lang="en-US" altLang="ko-KR" sz="1200" dirty="0">
              <a:solidFill>
                <a:srgbClr val="FFFF00"/>
              </a:solidFill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6A33CC8-617D-E26C-02B1-1F54DFD85EF3}"/>
              </a:ext>
            </a:extLst>
          </p:cNvPr>
          <p:cNvSpPr txBox="1">
            <a:spLocks/>
          </p:cNvSpPr>
          <p:nvPr/>
        </p:nvSpPr>
        <p:spPr>
          <a:xfrm>
            <a:off x="1306446" y="6194897"/>
            <a:ext cx="3227454" cy="1020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3. </a:t>
            </a:r>
            <a:r>
              <a:rPr lang="ko-KR" altLang="en-US" sz="1400" dirty="0"/>
              <a:t>재부팅 후 텍스트모드로 전환 확인</a:t>
            </a:r>
            <a:r>
              <a:rPr lang="en-US" altLang="ko-KR" sz="1400" dirty="0"/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9837AD2-4CD0-D42B-859C-765DF976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91" y="3746088"/>
            <a:ext cx="4527238" cy="27376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FF386D-C9BB-305E-440B-3EC6177E1688}"/>
              </a:ext>
            </a:extLst>
          </p:cNvPr>
          <p:cNvSpPr/>
          <p:nvPr/>
        </p:nvSpPr>
        <p:spPr>
          <a:xfrm>
            <a:off x="527049" y="5546725"/>
            <a:ext cx="1495425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002AA6-AAE3-28C9-5171-D15B74385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58" y="3920973"/>
            <a:ext cx="4337216" cy="2545573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252BAAA-1CF3-FF31-0F6D-895AF5F978CB}"/>
              </a:ext>
            </a:extLst>
          </p:cNvPr>
          <p:cNvSpPr/>
          <p:nvPr/>
        </p:nvSpPr>
        <p:spPr>
          <a:xfrm>
            <a:off x="2022474" y="5592221"/>
            <a:ext cx="5276058" cy="7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F069C5D-42F9-F945-1C4F-722EB807B440}"/>
              </a:ext>
            </a:extLst>
          </p:cNvPr>
          <p:cNvSpPr txBox="1">
            <a:spLocks/>
          </p:cNvSpPr>
          <p:nvPr/>
        </p:nvSpPr>
        <p:spPr>
          <a:xfrm>
            <a:off x="7352174" y="5230075"/>
            <a:ext cx="1772775" cy="814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X</a:t>
            </a:r>
            <a:r>
              <a:rPr lang="ko-KR" altLang="en-US" sz="1800" dirty="0">
                <a:solidFill>
                  <a:srgbClr val="FF0000"/>
                </a:solidFill>
              </a:rPr>
              <a:t>윈도우로 전환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369F89-1E39-9937-81C2-0BC8D12ED452}"/>
              </a:ext>
            </a:extLst>
          </p:cNvPr>
          <p:cNvSpPr/>
          <p:nvPr/>
        </p:nvSpPr>
        <p:spPr>
          <a:xfrm>
            <a:off x="5884069" y="3864350"/>
            <a:ext cx="4493112" cy="2684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640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313F8-2FDF-C255-1382-1EC9E79B01B1}"/>
              </a:ext>
            </a:extLst>
          </p:cNvPr>
          <p:cNvSpPr txBox="1">
            <a:spLocks/>
          </p:cNvSpPr>
          <p:nvPr/>
        </p:nvSpPr>
        <p:spPr>
          <a:xfrm>
            <a:off x="1012359" y="421654"/>
            <a:ext cx="9784272" cy="477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2-3. </a:t>
            </a:r>
            <a:r>
              <a:rPr lang="ko-KR" altLang="en-US" sz="2200" dirty="0"/>
              <a:t>자동 완성과 히스토리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완성이란 파일명의 일부만 입력 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눌러 나머지 파일명을 자동 완성하는 기능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ex) 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cd/</a:t>
            </a:r>
            <a:r>
              <a:rPr lang="en-US" altLang="ko-KR" sz="1800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800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sysconfig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/network-scripts/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입력하려면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사용해 아래와 같이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-&gt; 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cd/et[Tab</a:t>
            </a:r>
            <a:r>
              <a:rPr lang="ko-KR" altLang="en-US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]/</a:t>
            </a:r>
            <a:r>
              <a:rPr lang="en-US" altLang="ko-KR" sz="1800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sysco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[Tab</a:t>
            </a:r>
            <a:r>
              <a:rPr lang="ko-KR" altLang="en-US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]/net[Tab</a:t>
            </a:r>
            <a:r>
              <a:rPr lang="ko-KR" altLang="en-US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endParaRPr lang="en-US" altLang="ko-KR" sz="18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도스 키란 이전에 입력한 명령어를 상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 화살표 키를 이용해 다시 나타내는 기능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history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과거에 입력했던 명령어를 전부 확인 할 수 있는 명령어</a:t>
            </a:r>
            <a:endParaRPr lang="ko-KR" altLang="en-US" sz="1800" b="1" u="sng" dirty="0"/>
          </a:p>
        </p:txBody>
      </p:sp>
    </p:spTree>
    <p:extLst>
      <p:ext uri="{BB962C8B-B14F-4D97-AF65-F5344CB8AC3E}">
        <p14:creationId xmlns:p14="http://schemas.microsoft.com/office/powerpoint/2010/main" val="210181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7ACAE5-B807-A09A-951B-C6526571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5" y="608538"/>
            <a:ext cx="4596838" cy="2043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AD91D2-5F44-A9A3-A6BE-10396DB7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34" y="608539"/>
            <a:ext cx="4956610" cy="27214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8BD2C6-F679-9D20-338D-B227B858D525}"/>
              </a:ext>
            </a:extLst>
          </p:cNvPr>
          <p:cNvSpPr/>
          <p:nvPr/>
        </p:nvSpPr>
        <p:spPr>
          <a:xfrm>
            <a:off x="1708150" y="1817670"/>
            <a:ext cx="457200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42AE688E-4FC5-DAB4-22F2-D0F1F5172EB6}"/>
              </a:ext>
            </a:extLst>
          </p:cNvPr>
          <p:cNvSpPr/>
          <p:nvPr/>
        </p:nvSpPr>
        <p:spPr>
          <a:xfrm rot="5400000" flipH="1" flipV="1">
            <a:off x="3753029" y="-760251"/>
            <a:ext cx="761642" cy="4394200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471CD7-10DA-89DC-0D03-4195076A6C1E}"/>
              </a:ext>
            </a:extLst>
          </p:cNvPr>
          <p:cNvSpPr/>
          <p:nvPr/>
        </p:nvSpPr>
        <p:spPr>
          <a:xfrm>
            <a:off x="6417310" y="636570"/>
            <a:ext cx="4265930" cy="2693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51D928C-77FC-E5A2-0A50-9DC48FA356A5}"/>
              </a:ext>
            </a:extLst>
          </p:cNvPr>
          <p:cNvSpPr txBox="1">
            <a:spLocks/>
          </p:cNvSpPr>
          <p:nvPr/>
        </p:nvSpPr>
        <p:spPr>
          <a:xfrm>
            <a:off x="1460304" y="2632786"/>
            <a:ext cx="2918459" cy="565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1. history </a:t>
            </a:r>
            <a:r>
              <a:rPr lang="ko-KR" altLang="en-US" sz="1400" dirty="0"/>
              <a:t>명령어</a:t>
            </a:r>
            <a:endParaRPr lang="en-US" altLang="ko-KR" sz="1100" dirty="0"/>
          </a:p>
          <a:p>
            <a:pPr algn="ctr"/>
            <a:r>
              <a:rPr lang="en-US" altLang="ko-KR" sz="1100" dirty="0"/>
              <a:t>(history –c : </a:t>
            </a:r>
            <a:r>
              <a:rPr lang="ko-KR" altLang="en-US" sz="1100" dirty="0"/>
              <a:t>과거 명령어 기록을 전부 삭제</a:t>
            </a:r>
            <a:r>
              <a:rPr lang="en-US" altLang="ko-KR" sz="1100" dirty="0"/>
              <a:t>)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9CF11-29C6-0AA8-3304-041129E8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5" y="3800371"/>
            <a:ext cx="4596838" cy="218152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D0163CB3-D83D-2B2A-2D3D-C064D270C079}"/>
              </a:ext>
            </a:extLst>
          </p:cNvPr>
          <p:cNvSpPr txBox="1">
            <a:spLocks/>
          </p:cNvSpPr>
          <p:nvPr/>
        </p:nvSpPr>
        <p:spPr>
          <a:xfrm>
            <a:off x="1460304" y="5966480"/>
            <a:ext cx="2918459" cy="565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2. Tab</a:t>
            </a:r>
            <a:r>
              <a:rPr lang="ko-KR" altLang="en-US" sz="1400" dirty="0"/>
              <a:t>키</a:t>
            </a:r>
            <a:r>
              <a:rPr lang="en-US" altLang="ko-KR" sz="1400" dirty="0"/>
              <a:t>(</a:t>
            </a:r>
            <a:r>
              <a:rPr lang="ko-KR" altLang="en-US" sz="1400" dirty="0"/>
              <a:t>자동 완성 기능</a:t>
            </a:r>
            <a:r>
              <a:rPr lang="en-US" altLang="ko-KR" sz="1400" dirty="0"/>
              <a:t>)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F3F269-A034-4EAA-194C-AAD715FF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242" y="5537064"/>
            <a:ext cx="1762371" cy="2572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3DF125-B9E8-0EB3-B5CC-8B6D5C1475E9}"/>
              </a:ext>
            </a:extLst>
          </p:cNvPr>
          <p:cNvSpPr/>
          <p:nvPr/>
        </p:nvSpPr>
        <p:spPr>
          <a:xfrm>
            <a:off x="1990725" y="5232065"/>
            <a:ext cx="238126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938B17E-0969-5402-042C-B026990E022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95488" y="5459095"/>
            <a:ext cx="380754" cy="20657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FE98F3D-F43A-451E-AD8C-E9CC4EE1C3E2}"/>
              </a:ext>
            </a:extLst>
          </p:cNvPr>
          <p:cNvCxnSpPr>
            <a:cxnSpLocks/>
          </p:cNvCxnSpPr>
          <p:nvPr/>
        </p:nvCxnSpPr>
        <p:spPr>
          <a:xfrm>
            <a:off x="2489200" y="5759350"/>
            <a:ext cx="1536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849A95D-38E2-351E-F0BA-FD43D8C09F1F}"/>
              </a:ext>
            </a:extLst>
          </p:cNvPr>
          <p:cNvSpPr txBox="1">
            <a:spLocks/>
          </p:cNvSpPr>
          <p:nvPr/>
        </p:nvSpPr>
        <p:spPr>
          <a:xfrm>
            <a:off x="2194254" y="5291314"/>
            <a:ext cx="1035507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Tab</a:t>
            </a:r>
            <a:r>
              <a:rPr lang="ko-KR" altLang="en-US" sz="1200" dirty="0">
                <a:solidFill>
                  <a:srgbClr val="FF0000"/>
                </a:solidFill>
              </a:rPr>
              <a:t>키 입력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138308B-E303-F5A6-9D60-99C88AB98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134" y="3777429"/>
            <a:ext cx="4956610" cy="1848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8A9D5B-D24A-67F5-6B7C-5F1F8BF12F7A}"/>
              </a:ext>
            </a:extLst>
          </p:cNvPr>
          <p:cNvSpPr/>
          <p:nvPr/>
        </p:nvSpPr>
        <p:spPr>
          <a:xfrm>
            <a:off x="8720101" y="5157962"/>
            <a:ext cx="365176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A7E93A-AB33-E148-B563-BBC01BF2BE50}"/>
              </a:ext>
            </a:extLst>
          </p:cNvPr>
          <p:cNvSpPr/>
          <p:nvPr/>
        </p:nvSpPr>
        <p:spPr>
          <a:xfrm>
            <a:off x="6022620" y="5371322"/>
            <a:ext cx="2869919" cy="2270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60C2565-4D2D-0CE1-15C6-20865BF96B44}"/>
              </a:ext>
            </a:extLst>
          </p:cNvPr>
          <p:cNvSpPr txBox="1">
            <a:spLocks/>
          </p:cNvSpPr>
          <p:nvPr/>
        </p:nvSpPr>
        <p:spPr>
          <a:xfrm>
            <a:off x="6096000" y="5501659"/>
            <a:ext cx="4792980" cy="1065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※ (★)</a:t>
            </a:r>
            <a:r>
              <a:rPr lang="ko-KR" altLang="en-US" sz="1200" dirty="0">
                <a:latin typeface="+mj-ea"/>
              </a:rPr>
              <a:t>에서 </a:t>
            </a:r>
            <a:r>
              <a:rPr lang="en-US" altLang="ko-KR" sz="1200" dirty="0">
                <a:latin typeface="+mj-ea"/>
              </a:rPr>
              <a:t>Tab</a:t>
            </a:r>
            <a:r>
              <a:rPr lang="ko-KR" altLang="en-US" sz="1200" dirty="0">
                <a:latin typeface="+mj-ea"/>
              </a:rPr>
              <a:t>키 </a:t>
            </a:r>
            <a:r>
              <a:rPr lang="ko-KR" altLang="en-US" sz="1200" dirty="0" err="1">
                <a:latin typeface="+mj-ea"/>
              </a:rPr>
              <a:t>입력시</a:t>
            </a:r>
            <a:r>
              <a:rPr lang="ko-KR" altLang="en-US" sz="1200" dirty="0">
                <a:latin typeface="+mj-ea"/>
              </a:rPr>
              <a:t> 자동 완성이 안 되는 경우는</a:t>
            </a:r>
            <a:endParaRPr lang="en-US" altLang="ko-KR" sz="1200" dirty="0">
              <a:latin typeface="+mj-ea"/>
            </a:endParaRPr>
          </a:p>
          <a:p>
            <a:pPr algn="ctr"/>
            <a:r>
              <a:rPr lang="en-US" altLang="ko-KR" sz="1200" dirty="0">
                <a:latin typeface="+mj-ea"/>
              </a:rPr>
              <a:t>sys</a:t>
            </a:r>
            <a:r>
              <a:rPr lang="ko-KR" altLang="en-US" sz="1200" dirty="0">
                <a:latin typeface="+mj-ea"/>
              </a:rPr>
              <a:t>로 시작되는 다른 폴더명들이 </a:t>
            </a:r>
            <a:r>
              <a:rPr lang="ko-KR" altLang="en-US" sz="1200" dirty="0" err="1">
                <a:latin typeface="+mj-ea"/>
              </a:rPr>
              <a:t>있기때문</a:t>
            </a:r>
            <a:r>
              <a:rPr lang="ko-KR" altLang="en-US" sz="1200" dirty="0">
                <a:latin typeface="+mj-ea"/>
              </a:rPr>
              <a:t>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8B614F55-B22A-8535-8590-33940AE1C90B}"/>
              </a:ext>
            </a:extLst>
          </p:cNvPr>
          <p:cNvSpPr txBox="1">
            <a:spLocks/>
          </p:cNvSpPr>
          <p:nvPr/>
        </p:nvSpPr>
        <p:spPr>
          <a:xfrm>
            <a:off x="9006534" y="5108434"/>
            <a:ext cx="365177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960AF97-764E-C30E-6C23-92BC5737EF2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8892539" y="5484837"/>
            <a:ext cx="54673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D3D7989F-54C3-57A3-53DE-15DDAAAF6D97}"/>
              </a:ext>
            </a:extLst>
          </p:cNvPr>
          <p:cNvSpPr txBox="1">
            <a:spLocks/>
          </p:cNvSpPr>
          <p:nvPr/>
        </p:nvSpPr>
        <p:spPr>
          <a:xfrm>
            <a:off x="9380393" y="5317984"/>
            <a:ext cx="877063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 err="1">
                <a:solidFill>
                  <a:srgbClr val="FFFF00"/>
                </a:solidFill>
                <a:latin typeface="+mj-ea"/>
              </a:rPr>
              <a:t>두번</a:t>
            </a:r>
            <a:r>
              <a:rPr lang="ko-KR" altLang="en-US" sz="1200" dirty="0">
                <a:solidFill>
                  <a:srgbClr val="FFFF00"/>
                </a:solidFill>
                <a:latin typeface="+mj-ea"/>
              </a:rPr>
              <a:t> </a:t>
            </a:r>
            <a:r>
              <a:rPr lang="en-US" altLang="ko-KR" sz="1200" dirty="0">
                <a:solidFill>
                  <a:srgbClr val="FFFF00"/>
                </a:solidFill>
                <a:latin typeface="+mj-ea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117996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5022-0209-45A6-EAD8-5A59C7315293}"/>
              </a:ext>
            </a:extLst>
          </p:cNvPr>
          <p:cNvSpPr txBox="1">
            <a:spLocks/>
          </p:cNvSpPr>
          <p:nvPr/>
        </p:nvSpPr>
        <p:spPr>
          <a:xfrm>
            <a:off x="1012359" y="421654"/>
            <a:ext cx="9784272" cy="197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2-4. </a:t>
            </a:r>
            <a:r>
              <a:rPr lang="ko-KR" altLang="en-US" sz="2200" dirty="0"/>
              <a:t>에디터 사용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gedit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윈도우에서 사용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</a:t>
            </a:r>
            <a:r>
              <a:rPr lang="ko-KR" altLang="en-US" sz="1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텍스트모드에서 사용</a:t>
            </a:r>
            <a:endParaRPr lang="ko-KR" altLang="en-US" sz="18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C19E-1D85-138C-C235-1C1B0DCF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97" y="2312438"/>
            <a:ext cx="717332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26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70159-8D56-F8F1-F424-25F86B38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16" y="929176"/>
            <a:ext cx="5906241" cy="3365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589869-7B72-8DF1-88CB-A6EA15A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97" y="1197624"/>
            <a:ext cx="4211245" cy="2495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8C1C9F-3D3C-9ACE-9B58-E4AD8C9CCCC0}"/>
              </a:ext>
            </a:extLst>
          </p:cNvPr>
          <p:cNvSpPr/>
          <p:nvPr/>
        </p:nvSpPr>
        <p:spPr>
          <a:xfrm>
            <a:off x="2177934" y="1633112"/>
            <a:ext cx="582044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5B549544-1574-C76C-9AAD-F7C7ED7C7BD7}"/>
              </a:ext>
            </a:extLst>
          </p:cNvPr>
          <p:cNvSpPr/>
          <p:nvPr/>
        </p:nvSpPr>
        <p:spPr>
          <a:xfrm rot="5400000" flipH="1" flipV="1">
            <a:off x="4242834" y="-1254695"/>
            <a:ext cx="1196885" cy="4578730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E90AE1-2094-5102-0856-49F156DD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80" y="2929040"/>
            <a:ext cx="4267491" cy="2112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96727837-F43E-218D-9E75-95EE7A00AD9D}"/>
              </a:ext>
            </a:extLst>
          </p:cNvPr>
          <p:cNvSpPr/>
          <p:nvPr/>
        </p:nvSpPr>
        <p:spPr>
          <a:xfrm rot="10800000" flipH="1" flipV="1">
            <a:off x="10308963" y="1319545"/>
            <a:ext cx="840381" cy="2119896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49B1A-540F-FD03-D073-599AE0997A8B}"/>
              </a:ext>
            </a:extLst>
          </p:cNvPr>
          <p:cNvSpPr/>
          <p:nvPr/>
        </p:nvSpPr>
        <p:spPr>
          <a:xfrm>
            <a:off x="9133813" y="3220031"/>
            <a:ext cx="379303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F2EB40-B252-0073-FA5B-A1FB0428F58D}"/>
              </a:ext>
            </a:extLst>
          </p:cNvPr>
          <p:cNvSpPr/>
          <p:nvPr/>
        </p:nvSpPr>
        <p:spPr>
          <a:xfrm>
            <a:off x="9738360" y="1197624"/>
            <a:ext cx="653139" cy="435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CB3027F-5D99-74FE-772D-A5C87DB77678}"/>
              </a:ext>
            </a:extLst>
          </p:cNvPr>
          <p:cNvSpPr txBox="1">
            <a:spLocks/>
          </p:cNvSpPr>
          <p:nvPr/>
        </p:nvSpPr>
        <p:spPr>
          <a:xfrm>
            <a:off x="10153755" y="2113592"/>
            <a:ext cx="1035507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>
                <a:solidFill>
                  <a:srgbClr val="FF0000"/>
                </a:solidFill>
              </a:rPr>
              <a:t>파일명 입력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2AE979D-38AA-AB47-F1D7-A831E9C52539}"/>
              </a:ext>
            </a:extLst>
          </p:cNvPr>
          <p:cNvSpPr txBox="1">
            <a:spLocks/>
          </p:cNvSpPr>
          <p:nvPr/>
        </p:nvSpPr>
        <p:spPr>
          <a:xfrm>
            <a:off x="577734" y="4326454"/>
            <a:ext cx="4724108" cy="170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gedit</a:t>
            </a:r>
            <a:r>
              <a:rPr lang="en-US" altLang="ko-KR" sz="1400" dirty="0"/>
              <a:t> </a:t>
            </a:r>
            <a:r>
              <a:rPr lang="ko-KR" altLang="en-US" sz="1400" dirty="0"/>
              <a:t>사용법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(1) </a:t>
            </a:r>
            <a:r>
              <a:rPr lang="en-US" altLang="ko-KR" sz="1400" dirty="0" err="1"/>
              <a:t>gedit</a:t>
            </a:r>
            <a:r>
              <a:rPr lang="ko-KR" altLang="en-US" sz="1400" dirty="0"/>
              <a:t> 명령어로 메모장 오픈</a:t>
            </a:r>
            <a:endParaRPr lang="en-US" altLang="ko-KR" sz="1400" dirty="0"/>
          </a:p>
          <a:p>
            <a:r>
              <a:rPr lang="en-US" altLang="ko-KR" sz="1400" dirty="0"/>
              <a:t>(2) </a:t>
            </a:r>
            <a:r>
              <a:rPr lang="ko-KR" altLang="en-US" sz="1400" dirty="0"/>
              <a:t>글 입력 후 저장하여 파일명 입력</a:t>
            </a:r>
            <a:endParaRPr lang="en-US" altLang="ko-KR" sz="1400" dirty="0"/>
          </a:p>
          <a:p>
            <a:r>
              <a:rPr lang="en-US" altLang="ko-KR" sz="1400" dirty="0"/>
              <a:t>(3) ls</a:t>
            </a:r>
            <a:r>
              <a:rPr lang="ko-KR" altLang="en-US" sz="1400" dirty="0"/>
              <a:t> 명령어로 신규파일 생성 확인 </a:t>
            </a:r>
            <a:endParaRPr lang="en-US" altLang="ko-KR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54F8F-EA78-09E7-F656-75B9EA312782}"/>
              </a:ext>
            </a:extLst>
          </p:cNvPr>
          <p:cNvSpPr/>
          <p:nvPr/>
        </p:nvSpPr>
        <p:spPr>
          <a:xfrm>
            <a:off x="577734" y="2771775"/>
            <a:ext cx="750524" cy="2643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09E0D5E-D952-DF65-4151-01B601BF64B4}"/>
              </a:ext>
            </a:extLst>
          </p:cNvPr>
          <p:cNvSpPr/>
          <p:nvPr/>
        </p:nvSpPr>
        <p:spPr>
          <a:xfrm rot="11349771">
            <a:off x="1284219" y="3271364"/>
            <a:ext cx="6558025" cy="2815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6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D3621-C5E9-06C9-3E60-F94A7F22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9" y="244477"/>
            <a:ext cx="5462042" cy="28960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F79ADC3-3ACC-4B30-130F-5C7FAAA0C247}"/>
              </a:ext>
            </a:extLst>
          </p:cNvPr>
          <p:cNvSpPr txBox="1">
            <a:spLocks/>
          </p:cNvSpPr>
          <p:nvPr/>
        </p:nvSpPr>
        <p:spPr>
          <a:xfrm>
            <a:off x="510919" y="3159782"/>
            <a:ext cx="5308244" cy="2088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vi </a:t>
            </a:r>
            <a:r>
              <a:rPr lang="ko-KR" altLang="en-US" sz="1400" dirty="0"/>
              <a:t>사용법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(1) vi</a:t>
            </a:r>
            <a:r>
              <a:rPr lang="ko-KR" altLang="en-US" sz="1400" dirty="0"/>
              <a:t> 명령어로 메모장 오픈</a:t>
            </a:r>
            <a:endParaRPr lang="en-US" altLang="ko-KR" sz="1400" dirty="0"/>
          </a:p>
          <a:p>
            <a:r>
              <a:rPr lang="en-US" altLang="ko-KR" sz="1400" dirty="0"/>
              <a:t>(2) </a:t>
            </a:r>
            <a:r>
              <a:rPr lang="ko-KR" altLang="en-US" sz="1400" dirty="0"/>
              <a:t>메모장이 열리면 </a:t>
            </a:r>
            <a:r>
              <a:rPr lang="en-US" altLang="ko-KR" sz="1400" dirty="0"/>
              <a:t>i </a:t>
            </a:r>
            <a:r>
              <a:rPr lang="ko-KR" altLang="en-US" sz="1400" dirty="0"/>
              <a:t>또는 </a:t>
            </a:r>
            <a:r>
              <a:rPr lang="en-US" altLang="ko-KR" sz="1400" dirty="0"/>
              <a:t>a</a:t>
            </a:r>
            <a:r>
              <a:rPr lang="ko-KR" altLang="en-US" sz="1400" dirty="0"/>
              <a:t>를 입력</a:t>
            </a:r>
            <a:r>
              <a:rPr lang="en-US" altLang="ko-KR" sz="1400" dirty="0"/>
              <a:t>(</a:t>
            </a:r>
            <a:r>
              <a:rPr lang="ko-KR" altLang="en-US" sz="1400" dirty="0"/>
              <a:t>하단에 </a:t>
            </a:r>
            <a:r>
              <a:rPr lang="en-US" altLang="ko-KR" sz="1400" dirty="0"/>
              <a:t>INSERT</a:t>
            </a:r>
            <a:r>
              <a:rPr lang="ko-KR" altLang="en-US" sz="1400" dirty="0"/>
              <a:t>라고 생김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내용 입력 후 </a:t>
            </a:r>
            <a:r>
              <a:rPr lang="en-US" altLang="ko-KR" sz="1400" dirty="0"/>
              <a:t>ESC + :w(</a:t>
            </a:r>
            <a:r>
              <a:rPr lang="ko-KR" altLang="en-US" sz="1400" dirty="0"/>
              <a:t>쓰다</a:t>
            </a:r>
            <a:r>
              <a:rPr lang="en-US" altLang="ko-KR" sz="1400" dirty="0"/>
              <a:t>) + </a:t>
            </a:r>
            <a:r>
              <a:rPr lang="ko-KR" altLang="en-US" sz="1400" dirty="0"/>
              <a:t>파일명</a:t>
            </a:r>
            <a:endParaRPr lang="en-US" altLang="ko-KR" sz="1400" dirty="0"/>
          </a:p>
          <a:p>
            <a:r>
              <a:rPr lang="en-US" altLang="ko-KR" sz="1400" dirty="0"/>
              <a:t>(4) </a:t>
            </a:r>
            <a:r>
              <a:rPr lang="ko-KR" altLang="en-US" sz="1400" dirty="0"/>
              <a:t>파일명 생성 후 </a:t>
            </a:r>
            <a:r>
              <a:rPr lang="en-US" altLang="ko-KR" sz="1400" dirty="0"/>
              <a:t>ESC + q(</a:t>
            </a:r>
            <a:r>
              <a:rPr lang="ko-KR" altLang="en-US" sz="1400" dirty="0"/>
              <a:t>나간다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(5) </a:t>
            </a:r>
            <a:r>
              <a:rPr lang="ko-KR" altLang="en-US" sz="1400" dirty="0"/>
              <a:t>내용 수정시에는 수정하고 </a:t>
            </a:r>
            <a:r>
              <a:rPr lang="en-US" altLang="ko-KR" sz="1400" dirty="0"/>
              <a:t>ESC + :</a:t>
            </a:r>
            <a:r>
              <a:rPr lang="en-US" altLang="ko-KR" sz="1400" dirty="0" err="1"/>
              <a:t>wq</a:t>
            </a:r>
            <a:r>
              <a:rPr lang="en-US" altLang="ko-KR" sz="1400" dirty="0"/>
              <a:t>(</a:t>
            </a:r>
            <a:r>
              <a:rPr lang="ko-KR" altLang="en-US" sz="1400" dirty="0"/>
              <a:t>쓰고 나간다</a:t>
            </a:r>
            <a:r>
              <a:rPr lang="en-US" altLang="ko-KR" sz="1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FB541-AF60-E342-3A7F-6D6D10CF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1" y="244477"/>
            <a:ext cx="4381236" cy="2915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A6E386-45A7-D673-082C-935132C0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90" y="2783047"/>
            <a:ext cx="3545754" cy="19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C0BF7-C4BE-F7BF-98DB-C503D2A7A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890" y="4703664"/>
            <a:ext cx="1648055" cy="32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4FEAB2-9507-ED87-4756-2BDDAD534DDE}"/>
              </a:ext>
            </a:extLst>
          </p:cNvPr>
          <p:cNvSpPr/>
          <p:nvPr/>
        </p:nvSpPr>
        <p:spPr>
          <a:xfrm>
            <a:off x="1820669" y="1129772"/>
            <a:ext cx="234633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5A24B69F-D9DD-47B7-3C38-99331E203921}"/>
              </a:ext>
            </a:extLst>
          </p:cNvPr>
          <p:cNvSpPr/>
          <p:nvPr/>
        </p:nvSpPr>
        <p:spPr>
          <a:xfrm rot="5400000" flipH="1" flipV="1">
            <a:off x="4123965" y="-1801404"/>
            <a:ext cx="698810" cy="516354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68B1D2-54B1-5034-9715-76447FEBB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06" y="5248230"/>
            <a:ext cx="3553321" cy="2762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282A5C-E2A5-AFA0-AAA8-42379376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106" y="5745165"/>
            <a:ext cx="323895" cy="257211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9606BF-95E7-9F30-2391-B4942EFC9ADD}"/>
              </a:ext>
            </a:extLst>
          </p:cNvPr>
          <p:cNvSpPr/>
          <p:nvPr/>
        </p:nvSpPr>
        <p:spPr>
          <a:xfrm rot="5400000">
            <a:off x="8126465" y="2680951"/>
            <a:ext cx="704850" cy="3067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AA425AE-5CFE-6283-4EA9-CB8E42569E2C}"/>
              </a:ext>
            </a:extLst>
          </p:cNvPr>
          <p:cNvSpPr/>
          <p:nvPr/>
        </p:nvSpPr>
        <p:spPr>
          <a:xfrm rot="5400000">
            <a:off x="8340323" y="4999589"/>
            <a:ext cx="262482" cy="3067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E985042-5BFD-5443-40DF-2972197F488D}"/>
              </a:ext>
            </a:extLst>
          </p:cNvPr>
          <p:cNvSpPr/>
          <p:nvPr/>
        </p:nvSpPr>
        <p:spPr>
          <a:xfrm rot="5400000">
            <a:off x="8333332" y="5512716"/>
            <a:ext cx="262482" cy="3067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6BC03D-72C6-29E5-8BE2-A839B41F1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445" y="4702000"/>
            <a:ext cx="2513813" cy="17635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C2E9BB-3F73-EA87-E6DC-8AA70EBE7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6445" y="6466845"/>
            <a:ext cx="390580" cy="25721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49BB8A-BDE9-01CD-D8B8-7895C73A07CC}"/>
              </a:ext>
            </a:extLst>
          </p:cNvPr>
          <p:cNvSpPr/>
          <p:nvPr/>
        </p:nvSpPr>
        <p:spPr>
          <a:xfrm>
            <a:off x="4881563" y="4662938"/>
            <a:ext cx="2640303" cy="2088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12E2D7-4DD1-9C2A-BE4E-D1ACDB32FD81}"/>
              </a:ext>
            </a:extLst>
          </p:cNvPr>
          <p:cNvCxnSpPr>
            <a:cxnSpLocks/>
          </p:cNvCxnSpPr>
          <p:nvPr/>
        </p:nvCxnSpPr>
        <p:spPr>
          <a:xfrm>
            <a:off x="871538" y="4899171"/>
            <a:ext cx="39451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E6DC15F-1DAC-84E2-FD89-3E23F7DA7C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77006" y="4899171"/>
            <a:ext cx="1504557" cy="8079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B7AAA8-353A-41FC-6B5E-0F8146C7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63" y="604439"/>
            <a:ext cx="4163451" cy="3111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CDC3E-1620-82AE-1886-B502E14B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21" y="3493672"/>
            <a:ext cx="3510893" cy="18418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10665A7-A193-4263-F886-9AC47E5F0EA7}"/>
              </a:ext>
            </a:extLst>
          </p:cNvPr>
          <p:cNvSpPr txBox="1">
            <a:spLocks/>
          </p:cNvSpPr>
          <p:nvPr/>
        </p:nvSpPr>
        <p:spPr>
          <a:xfrm>
            <a:off x="853819" y="4057649"/>
            <a:ext cx="3954401" cy="2386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vi </a:t>
            </a:r>
            <a:r>
              <a:rPr lang="ko-KR" altLang="en-US" sz="1400" dirty="0"/>
              <a:t>에디터 비정상적 종료 시 조치 방법</a:t>
            </a:r>
            <a:r>
              <a:rPr lang="en-US" altLang="ko-KR" sz="1400" dirty="0"/>
              <a:t>(1)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(1) vi</a:t>
            </a:r>
            <a:r>
              <a:rPr lang="ko-KR" altLang="en-US" sz="1400" dirty="0"/>
              <a:t> 명령어로 메모장 오픈</a:t>
            </a:r>
            <a:endParaRPr lang="en-US" altLang="ko-KR" sz="1400" dirty="0"/>
          </a:p>
          <a:p>
            <a:r>
              <a:rPr lang="en-US" altLang="ko-KR" sz="1400" dirty="0"/>
              <a:t>(2) </a:t>
            </a:r>
            <a:r>
              <a:rPr lang="ko-KR" altLang="en-US" sz="1400" dirty="0"/>
              <a:t>내용 </a:t>
            </a:r>
            <a:r>
              <a:rPr lang="ko-KR" altLang="en-US" sz="1400" dirty="0" err="1"/>
              <a:t>수정후</a:t>
            </a:r>
            <a:r>
              <a:rPr lang="ko-KR" altLang="en-US" sz="1400" dirty="0"/>
              <a:t> </a:t>
            </a:r>
            <a:r>
              <a:rPr lang="en-US" altLang="ko-KR" sz="1400" dirty="0"/>
              <a:t>ESC + :q </a:t>
            </a:r>
            <a:r>
              <a:rPr lang="ko-KR" altLang="en-US" sz="1400" dirty="0"/>
              <a:t>입력 시 오류 발생</a:t>
            </a:r>
            <a:endParaRPr lang="en-US" altLang="ko-KR" sz="1400" dirty="0"/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저장하지 않고 </a:t>
            </a:r>
            <a:r>
              <a:rPr lang="ko-KR" altLang="en-US" sz="1400" dirty="0" err="1"/>
              <a:t>나간다의</a:t>
            </a:r>
            <a:r>
              <a:rPr lang="ko-KR" altLang="en-US" sz="1400" dirty="0"/>
              <a:t> </a:t>
            </a:r>
            <a:r>
              <a:rPr lang="en-US" altLang="ko-KR" sz="1400" dirty="0"/>
              <a:t>ESC + :q! </a:t>
            </a:r>
            <a:r>
              <a:rPr lang="ko-KR" altLang="en-US" sz="1400" dirty="0"/>
              <a:t>입력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1AF4C6-D063-D1B5-D257-CB03E15F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55" y="604438"/>
            <a:ext cx="4315220" cy="34532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972CAA-9DE3-5BEA-3959-4CEFB78FB7A2}"/>
              </a:ext>
            </a:extLst>
          </p:cNvPr>
          <p:cNvSpPr/>
          <p:nvPr/>
        </p:nvSpPr>
        <p:spPr>
          <a:xfrm>
            <a:off x="2411219" y="3053822"/>
            <a:ext cx="1098744" cy="2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849CEEB6-5462-6D23-8339-61695FC9C70F}"/>
              </a:ext>
            </a:extLst>
          </p:cNvPr>
          <p:cNvSpPr/>
          <p:nvPr/>
        </p:nvSpPr>
        <p:spPr>
          <a:xfrm rot="5400000" flipH="1" flipV="1">
            <a:off x="4616525" y="650418"/>
            <a:ext cx="970381" cy="383642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30FA38-53D2-EC87-E6D8-4DF4AAEEEC77}"/>
              </a:ext>
            </a:extLst>
          </p:cNvPr>
          <p:cNvSpPr/>
          <p:nvPr/>
        </p:nvSpPr>
        <p:spPr>
          <a:xfrm>
            <a:off x="6296723" y="1016693"/>
            <a:ext cx="1395981" cy="7701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9BFB7F-7533-F5C1-05D4-0657F82D39AA}"/>
              </a:ext>
            </a:extLst>
          </p:cNvPr>
          <p:cNvSpPr/>
          <p:nvPr/>
        </p:nvSpPr>
        <p:spPr>
          <a:xfrm>
            <a:off x="6304343" y="3428999"/>
            <a:ext cx="4066477" cy="375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AF3F12-F792-07D9-4647-B2AC53A0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703" y="4096890"/>
            <a:ext cx="3033311" cy="2384708"/>
          </a:xfrm>
          <a:prstGeom prst="rect">
            <a:avLst/>
          </a:prstGeom>
        </p:spPr>
      </p:pic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A5078360-3251-F715-3F76-1CD8F7588ECD}"/>
              </a:ext>
            </a:extLst>
          </p:cNvPr>
          <p:cNvSpPr/>
          <p:nvPr/>
        </p:nvSpPr>
        <p:spPr>
          <a:xfrm rot="10800000" flipH="1" flipV="1">
            <a:off x="10234569" y="2942412"/>
            <a:ext cx="1064687" cy="2384708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D693227-3B6C-D985-4C20-98B1C0104172}"/>
              </a:ext>
            </a:extLst>
          </p:cNvPr>
          <p:cNvSpPr txBox="1">
            <a:spLocks/>
          </p:cNvSpPr>
          <p:nvPr/>
        </p:nvSpPr>
        <p:spPr>
          <a:xfrm>
            <a:off x="7904015" y="3773042"/>
            <a:ext cx="867131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>
                <a:solidFill>
                  <a:srgbClr val="FF0000"/>
                </a:solidFill>
                <a:latin typeface="+mj-ea"/>
              </a:rPr>
              <a:t>오류 발생</a:t>
            </a:r>
            <a:endParaRPr lang="en-US" altLang="ko-KR" sz="12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B08AA1-5FEE-7D6D-0890-03E1A488BD1F}"/>
              </a:ext>
            </a:extLst>
          </p:cNvPr>
          <p:cNvSpPr/>
          <p:nvPr/>
        </p:nvSpPr>
        <p:spPr>
          <a:xfrm>
            <a:off x="7482702" y="6324600"/>
            <a:ext cx="257947" cy="156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944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434F765-882A-9771-B64C-88C4F631A270}"/>
              </a:ext>
            </a:extLst>
          </p:cNvPr>
          <p:cNvSpPr txBox="1">
            <a:spLocks/>
          </p:cNvSpPr>
          <p:nvPr/>
        </p:nvSpPr>
        <p:spPr>
          <a:xfrm>
            <a:off x="1040934" y="116460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Server(B)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설치 </a:t>
            </a:r>
            <a:r>
              <a:rPr lang="en-US" altLang="ko-KR" sz="2200" dirty="0"/>
              <a:t>- </a:t>
            </a:r>
            <a:r>
              <a:rPr lang="ko-KR" altLang="en-US" sz="2200" dirty="0"/>
              <a:t>텍스트모드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32AB27-24AA-D493-2870-7E79D86F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4" y="1917285"/>
            <a:ext cx="4136828" cy="35779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07DC9A-5F1C-94C5-3971-B45B90C262CA}"/>
              </a:ext>
            </a:extLst>
          </p:cNvPr>
          <p:cNvSpPr/>
          <p:nvPr/>
        </p:nvSpPr>
        <p:spPr>
          <a:xfrm>
            <a:off x="1101725" y="3286380"/>
            <a:ext cx="1917700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B0A6-D412-B8AC-5448-226E4DEEDFBA}"/>
              </a:ext>
            </a:extLst>
          </p:cNvPr>
          <p:cNvSpPr/>
          <p:nvPr/>
        </p:nvSpPr>
        <p:spPr>
          <a:xfrm>
            <a:off x="3079750" y="5203912"/>
            <a:ext cx="1597026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13F057C-3A8E-0960-AC64-FABB0487E2FC}"/>
              </a:ext>
            </a:extLst>
          </p:cNvPr>
          <p:cNvSpPr txBox="1">
            <a:spLocks/>
          </p:cNvSpPr>
          <p:nvPr/>
        </p:nvSpPr>
        <p:spPr>
          <a:xfrm>
            <a:off x="1023789" y="5574223"/>
            <a:ext cx="4470999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 </a:t>
            </a:r>
            <a:r>
              <a:rPr lang="ko-KR" altLang="en-US" sz="1400" dirty="0"/>
              <a:t>실행 후 </a:t>
            </a:r>
            <a:r>
              <a:rPr lang="en-US" altLang="ko-KR" sz="1400" dirty="0"/>
              <a:t>Server(B) </a:t>
            </a:r>
            <a:r>
              <a:rPr lang="ko-KR" altLang="en-US" sz="1400" dirty="0"/>
              <a:t>선택하여 </a:t>
            </a:r>
            <a:r>
              <a:rPr lang="en-US" altLang="ko-KR" sz="1400" dirty="0"/>
              <a:t>Edit virtual machine settings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536E69-54CF-D304-3E38-C746BDEC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51" y="1917285"/>
            <a:ext cx="3688466" cy="3577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F51842-65FC-9F93-E07E-C1ED34FA3F63}"/>
              </a:ext>
            </a:extLst>
          </p:cNvPr>
          <p:cNvSpPr/>
          <p:nvPr/>
        </p:nvSpPr>
        <p:spPr>
          <a:xfrm>
            <a:off x="6631719" y="2632162"/>
            <a:ext cx="1557655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558013-6CF9-80FA-23C6-6A4A86503A5E}"/>
              </a:ext>
            </a:extLst>
          </p:cNvPr>
          <p:cNvSpPr/>
          <p:nvPr/>
        </p:nvSpPr>
        <p:spPr>
          <a:xfrm>
            <a:off x="8308119" y="2984587"/>
            <a:ext cx="180530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으로 구부러짐 18">
            <a:extLst>
              <a:ext uri="{FF2B5EF4-FFF2-40B4-BE49-F238E27FC236}">
                <a16:creationId xmlns:a16="http://schemas.microsoft.com/office/drawing/2014/main" id="{8346CA14-6FD3-E509-3F58-3D1DC1855B18}"/>
              </a:ext>
            </a:extLst>
          </p:cNvPr>
          <p:cNvSpPr/>
          <p:nvPr/>
        </p:nvSpPr>
        <p:spPr>
          <a:xfrm>
            <a:off x="7958527" y="3089363"/>
            <a:ext cx="349592" cy="51816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219F1E-6A91-74D7-01AB-A4F320D4F0CC}"/>
              </a:ext>
            </a:extLst>
          </p:cNvPr>
          <p:cNvSpPr txBox="1"/>
          <p:nvPr/>
        </p:nvSpPr>
        <p:spPr>
          <a:xfrm>
            <a:off x="8133323" y="3386990"/>
            <a:ext cx="175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다운받은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3D909A0-C738-3A5A-7D2E-AAFD74CA81F5}"/>
              </a:ext>
            </a:extLst>
          </p:cNvPr>
          <p:cNvSpPr txBox="1">
            <a:spLocks/>
          </p:cNvSpPr>
          <p:nvPr/>
        </p:nvSpPr>
        <p:spPr>
          <a:xfrm>
            <a:off x="6522351" y="5559724"/>
            <a:ext cx="3688466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CD/DVD(SATA)</a:t>
            </a:r>
            <a:r>
              <a:rPr lang="ko-KR" altLang="en-US" sz="1400" dirty="0"/>
              <a:t>에서 해당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 선택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100B3-9F72-FA1F-9884-6DEB6517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 fontScale="90000"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CentOS8 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리눅스 설치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(Server(B), </a:t>
            </a:r>
            <a:r>
              <a:rPr lang="en-US" altLang="ko-KR" sz="2800" dirty="0" err="1">
                <a:solidFill>
                  <a:schemeClr val="tx1"/>
                </a:solidFill>
                <a:latin typeface="+mj-ea"/>
                <a:ea typeface="+mj-ea"/>
              </a:rPr>
              <a:t>Cilent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2800" dirty="0" err="1">
                <a:solidFill>
                  <a:schemeClr val="tx1"/>
                </a:solidFill>
                <a:latin typeface="+mj-ea"/>
                <a:ea typeface="+mj-ea"/>
              </a:rPr>
              <a:t>WinClient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b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</a:b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51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6FA2D7-38D9-DFD4-8AD3-7D5187DE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8" y="589017"/>
            <a:ext cx="4392162" cy="31608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556C508-33C9-EDC7-4051-3728258526C2}"/>
              </a:ext>
            </a:extLst>
          </p:cNvPr>
          <p:cNvSpPr txBox="1">
            <a:spLocks/>
          </p:cNvSpPr>
          <p:nvPr/>
        </p:nvSpPr>
        <p:spPr>
          <a:xfrm>
            <a:off x="686039" y="3816990"/>
            <a:ext cx="5003765" cy="2538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vi </a:t>
            </a:r>
            <a:r>
              <a:rPr lang="ko-KR" altLang="en-US" sz="1400" dirty="0"/>
              <a:t>에디터 비정상적 종료 시 조치 방법</a:t>
            </a:r>
            <a:r>
              <a:rPr lang="en-US" altLang="ko-KR" sz="1400" dirty="0"/>
              <a:t>(2)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(1) vi</a:t>
            </a:r>
            <a:r>
              <a:rPr lang="ko-KR" altLang="en-US" sz="1400" dirty="0"/>
              <a:t> 명령어로 메모장 오픈</a:t>
            </a:r>
            <a:endParaRPr lang="en-US" altLang="ko-KR" sz="1400" dirty="0"/>
          </a:p>
          <a:p>
            <a:r>
              <a:rPr lang="en-US" altLang="ko-KR" sz="1400" dirty="0"/>
              <a:t>(2) </a:t>
            </a:r>
            <a:r>
              <a:rPr lang="ko-KR" altLang="en-US" sz="1400" dirty="0"/>
              <a:t>내용 수정 후 터미널창 강제 종료</a:t>
            </a:r>
            <a:endParaRPr lang="en-US" altLang="ko-KR" sz="1400" dirty="0"/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다시 터미널창 오픈 후 </a:t>
            </a:r>
            <a:r>
              <a:rPr lang="en-US" altLang="ko-KR" sz="1400" dirty="0"/>
              <a:t>vi file2.txt</a:t>
            </a:r>
            <a:r>
              <a:rPr lang="ko-KR" altLang="en-US" sz="1400" dirty="0"/>
              <a:t>로 편집</a:t>
            </a:r>
            <a:endParaRPr lang="en-US" altLang="ko-KR" sz="1400" dirty="0"/>
          </a:p>
          <a:p>
            <a:r>
              <a:rPr lang="en-US" altLang="ko-KR" sz="1400" dirty="0"/>
              <a:t>(4) file2.txt.swp</a:t>
            </a:r>
            <a:r>
              <a:rPr lang="ko-KR" altLang="en-US" sz="1400" dirty="0"/>
              <a:t>파일이 남아 </a:t>
            </a:r>
            <a:r>
              <a:rPr lang="ko-KR" altLang="en-US" sz="1400" dirty="0" err="1"/>
              <a:t>있는건</a:t>
            </a:r>
            <a:r>
              <a:rPr lang="ko-KR" altLang="en-US" sz="1400" dirty="0"/>
              <a:t> 앞선 작업이 정상적으로   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종료가 안 된 것을 뜻함</a:t>
            </a:r>
            <a:endParaRPr lang="en-US" altLang="ko-KR" sz="1400" dirty="0"/>
          </a:p>
          <a:p>
            <a:r>
              <a:rPr lang="en-US" altLang="ko-KR" sz="1400" dirty="0"/>
              <a:t>(5)</a:t>
            </a:r>
            <a:r>
              <a:rPr lang="ko-KR" altLang="en-US" sz="1400" dirty="0"/>
              <a:t> </a:t>
            </a:r>
            <a:r>
              <a:rPr lang="en-US" altLang="ko-KR" sz="1400" dirty="0"/>
              <a:t>ls –a </a:t>
            </a:r>
            <a:r>
              <a:rPr lang="ko-KR" altLang="en-US" sz="1400" dirty="0"/>
              <a:t>명령어로 숨긴 파일 확인</a:t>
            </a:r>
            <a:endParaRPr lang="en-US" altLang="ko-KR" sz="1400" dirty="0"/>
          </a:p>
          <a:p>
            <a:r>
              <a:rPr lang="en-US" altLang="ko-KR" sz="1400" dirty="0"/>
              <a:t>(6) file2.txt.swp </a:t>
            </a:r>
            <a:r>
              <a:rPr lang="ko-KR" altLang="en-US" sz="1400" dirty="0"/>
              <a:t>파일 확인 후 </a:t>
            </a:r>
            <a:r>
              <a:rPr lang="en-US" altLang="ko-KR" sz="1400" dirty="0"/>
              <a:t>rm –f . </a:t>
            </a:r>
            <a:r>
              <a:rPr lang="ko-KR" altLang="en-US" sz="1400" dirty="0"/>
              <a:t>명령어로 파일 삭제</a:t>
            </a:r>
            <a:endParaRPr lang="en-US" altLang="ko-KR" sz="1400" dirty="0"/>
          </a:p>
          <a:p>
            <a:r>
              <a:rPr lang="en-US" altLang="ko-KR" sz="1400" dirty="0"/>
              <a:t>(7) </a:t>
            </a:r>
            <a:r>
              <a:rPr lang="ko-KR" altLang="en-US" sz="1400" dirty="0"/>
              <a:t>삭제 후 </a:t>
            </a:r>
            <a:r>
              <a:rPr lang="en-US" altLang="ko-KR" sz="1400" dirty="0"/>
              <a:t>file2.txt </a:t>
            </a:r>
            <a:r>
              <a:rPr lang="ko-KR" altLang="en-US" sz="1400" dirty="0"/>
              <a:t>파일 정상적으로 열림 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84521-E0B9-9BA8-DCFF-5C4949B9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89017"/>
            <a:ext cx="4325824" cy="7622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141D2B-B4C9-901A-6939-F4A586028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1474"/>
            <a:ext cx="4325824" cy="27288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1595E9-FEDA-7703-65F1-BF612B27CFD9}"/>
              </a:ext>
            </a:extLst>
          </p:cNvPr>
          <p:cNvSpPr/>
          <p:nvPr/>
        </p:nvSpPr>
        <p:spPr>
          <a:xfrm>
            <a:off x="686038" y="917282"/>
            <a:ext cx="1226651" cy="16078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16FE3B-44D9-8E86-E79A-25C02A93A6B2}"/>
              </a:ext>
            </a:extLst>
          </p:cNvPr>
          <p:cNvSpPr/>
          <p:nvPr/>
        </p:nvSpPr>
        <p:spPr>
          <a:xfrm>
            <a:off x="4894189" y="528506"/>
            <a:ext cx="322605" cy="302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312A573-065F-85DA-C5A6-2222F65166CC}"/>
              </a:ext>
            </a:extLst>
          </p:cNvPr>
          <p:cNvCxnSpPr>
            <a:cxnSpLocks/>
            <a:stCxn id="10" idx="4"/>
          </p:cNvCxnSpPr>
          <p:nvPr/>
        </p:nvCxnSpPr>
        <p:spPr>
          <a:xfrm rot="16200000" flipH="1">
            <a:off x="5055170" y="830832"/>
            <a:ext cx="255340" cy="25469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28328E8-4B26-C908-62D3-D55994A9233B}"/>
              </a:ext>
            </a:extLst>
          </p:cNvPr>
          <p:cNvSpPr txBox="1">
            <a:spLocks/>
          </p:cNvSpPr>
          <p:nvPr/>
        </p:nvSpPr>
        <p:spPr>
          <a:xfrm>
            <a:off x="4716234" y="1049964"/>
            <a:ext cx="1219983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rgbClr val="FF0000"/>
                </a:solidFill>
              </a:rPr>
              <a:t>터미널 강제 종료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3051888-7335-71CF-FBFE-C0FA36794598}"/>
              </a:ext>
            </a:extLst>
          </p:cNvPr>
          <p:cNvSpPr txBox="1">
            <a:spLocks/>
          </p:cNvSpPr>
          <p:nvPr/>
        </p:nvSpPr>
        <p:spPr>
          <a:xfrm>
            <a:off x="934809" y="2573964"/>
            <a:ext cx="779691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>
                <a:solidFill>
                  <a:srgbClr val="FFFF00"/>
                </a:solidFill>
              </a:rPr>
              <a:t>내용 수정</a:t>
            </a:r>
            <a:endParaRPr lang="en-US" altLang="ko-KR" sz="1000" dirty="0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89A942-5D57-6B45-EF1D-3B3A25B0CF5C}"/>
              </a:ext>
            </a:extLst>
          </p:cNvPr>
          <p:cNvSpPr/>
          <p:nvPr/>
        </p:nvSpPr>
        <p:spPr>
          <a:xfrm>
            <a:off x="7953375" y="1767839"/>
            <a:ext cx="917575" cy="18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B7C1CA-CCCD-F874-EDC0-1DCEA34DB53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870950" y="1860453"/>
            <a:ext cx="234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0485D14-BC88-3E1A-4B20-71A3D7038345}"/>
              </a:ext>
            </a:extLst>
          </p:cNvPr>
          <p:cNvSpPr txBox="1">
            <a:spLocks/>
          </p:cNvSpPr>
          <p:nvPr/>
        </p:nvSpPr>
        <p:spPr>
          <a:xfrm>
            <a:off x="9022804" y="1705284"/>
            <a:ext cx="1471206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rgbClr val="FF0000"/>
                </a:solidFill>
              </a:rPr>
              <a:t>임시 파일이 남아 있음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752F84A1-28DE-E82D-124D-60C8489983E6}"/>
              </a:ext>
            </a:extLst>
          </p:cNvPr>
          <p:cNvSpPr/>
          <p:nvPr/>
        </p:nvSpPr>
        <p:spPr>
          <a:xfrm rot="10800000" flipH="1" flipV="1">
            <a:off x="10203888" y="1025637"/>
            <a:ext cx="624132" cy="1211591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D5CF524-811D-A105-7CE3-1BD03BB1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445241"/>
            <a:ext cx="4325824" cy="2088440"/>
          </a:xfrm>
          <a:prstGeom prst="rect">
            <a:avLst/>
          </a:prstGeom>
        </p:spPr>
      </p:pic>
      <p:sp>
        <p:nvSpPr>
          <p:cNvPr id="25" name="화살표: 왼쪽으로 구부러짐 24">
            <a:extLst>
              <a:ext uri="{FF2B5EF4-FFF2-40B4-BE49-F238E27FC236}">
                <a16:creationId xmlns:a16="http://schemas.microsoft.com/office/drawing/2014/main" id="{66022E7C-D245-119E-EB34-288FD79A6006}"/>
              </a:ext>
            </a:extLst>
          </p:cNvPr>
          <p:cNvSpPr/>
          <p:nvPr/>
        </p:nvSpPr>
        <p:spPr>
          <a:xfrm rot="10800000" flipH="1" flipV="1">
            <a:off x="10280088" y="3905997"/>
            <a:ext cx="624132" cy="1211591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512653-A8CF-1985-005C-6E68B82E4CA7}"/>
              </a:ext>
            </a:extLst>
          </p:cNvPr>
          <p:cNvSpPr/>
          <p:nvPr/>
        </p:nvSpPr>
        <p:spPr>
          <a:xfrm>
            <a:off x="7143747" y="4445241"/>
            <a:ext cx="473723" cy="12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5A14F-BAA6-BBC7-B2DE-84D4060BDD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617470" y="4503651"/>
            <a:ext cx="678256" cy="4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8EA90238-64C5-0739-33DB-421C3BF85482}"/>
              </a:ext>
            </a:extLst>
          </p:cNvPr>
          <p:cNvSpPr txBox="1">
            <a:spLocks/>
          </p:cNvSpPr>
          <p:nvPr/>
        </p:nvSpPr>
        <p:spPr>
          <a:xfrm>
            <a:off x="8213176" y="4348482"/>
            <a:ext cx="1471206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rgbClr val="FF0000"/>
                </a:solidFill>
              </a:rPr>
              <a:t>숨긴 파일 확인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7B76C2-572E-CE6B-FA1A-F07FD28B145E}"/>
              </a:ext>
            </a:extLst>
          </p:cNvPr>
          <p:cNvSpPr/>
          <p:nvPr/>
        </p:nvSpPr>
        <p:spPr>
          <a:xfrm>
            <a:off x="7577137" y="4578593"/>
            <a:ext cx="742951" cy="1267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74D558-D171-BB0B-8851-69290732576F}"/>
              </a:ext>
            </a:extLst>
          </p:cNvPr>
          <p:cNvSpPr/>
          <p:nvPr/>
        </p:nvSpPr>
        <p:spPr>
          <a:xfrm>
            <a:off x="7177085" y="5354888"/>
            <a:ext cx="1271590" cy="12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E2475A0-C17C-4F43-7F38-307013AAC0B6}"/>
              </a:ext>
            </a:extLst>
          </p:cNvPr>
          <p:cNvSpPr/>
          <p:nvPr/>
        </p:nvSpPr>
        <p:spPr>
          <a:xfrm>
            <a:off x="6900863" y="5593007"/>
            <a:ext cx="3438525" cy="6715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CF6712-9A0B-3D75-328E-224A20FB4878}"/>
              </a:ext>
            </a:extLst>
          </p:cNvPr>
          <p:cNvCxnSpPr>
            <a:cxnSpLocks/>
          </p:cNvCxnSpPr>
          <p:nvPr/>
        </p:nvCxnSpPr>
        <p:spPr>
          <a:xfrm flipV="1">
            <a:off x="8446153" y="5408533"/>
            <a:ext cx="678256" cy="4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8A52148A-DB8F-A23D-B967-F48D2669CC66}"/>
              </a:ext>
            </a:extLst>
          </p:cNvPr>
          <p:cNvSpPr txBox="1">
            <a:spLocks/>
          </p:cNvSpPr>
          <p:nvPr/>
        </p:nvSpPr>
        <p:spPr>
          <a:xfrm>
            <a:off x="9041859" y="5253364"/>
            <a:ext cx="1049879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solidFill>
                  <a:srgbClr val="FF0000"/>
                </a:solidFill>
              </a:rPr>
              <a:t>swp</a:t>
            </a:r>
            <a:r>
              <a:rPr lang="ko-KR" altLang="en-US" sz="1000" dirty="0">
                <a:solidFill>
                  <a:srgbClr val="FF0000"/>
                </a:solidFill>
              </a:rPr>
              <a:t>파일 삭제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7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66B869-4EC9-4EE5-5928-A0F29D0A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509870"/>
            <a:ext cx="8170866" cy="583825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A0B1DC5-80A6-2587-520C-E43D1CD2BD67}"/>
              </a:ext>
            </a:extLst>
          </p:cNvPr>
          <p:cNvSpPr txBox="1">
            <a:spLocks/>
          </p:cNvSpPr>
          <p:nvPr/>
        </p:nvSpPr>
        <p:spPr>
          <a:xfrm>
            <a:off x="5336634" y="2510164"/>
            <a:ext cx="3893091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현재 리눅스 버전은 방향키로 이동 가능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296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D863A-6A66-9650-2FF1-565DED1B3308}"/>
              </a:ext>
            </a:extLst>
          </p:cNvPr>
          <p:cNvSpPr txBox="1">
            <a:spLocks/>
          </p:cNvSpPr>
          <p:nvPr/>
        </p:nvSpPr>
        <p:spPr>
          <a:xfrm>
            <a:off x="1012358" y="240678"/>
            <a:ext cx="9160341" cy="2302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2-5. </a:t>
            </a:r>
            <a:r>
              <a:rPr lang="ko-KR" altLang="en-US" sz="2200" dirty="0"/>
              <a:t>마운트와 </a:t>
            </a:r>
            <a:r>
              <a:rPr lang="en-US" altLang="ko-KR" sz="2200" dirty="0"/>
              <a:t>CD/DVD </a:t>
            </a:r>
            <a:r>
              <a:rPr lang="ko-KR" altLang="en-US" sz="2200" dirty="0"/>
              <a:t>및 </a:t>
            </a:r>
            <a:r>
              <a:rPr lang="en-US" altLang="ko-KR" sz="2200" dirty="0"/>
              <a:t>USB </a:t>
            </a:r>
            <a:r>
              <a:rPr lang="ko-KR" altLang="en-US" sz="2200" dirty="0"/>
              <a:t>메모리의 활용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장치를 특정한 위치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대개는 디렉터리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연결시켜주는 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윈도우의 경우는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CD/DVD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USB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연결시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다른 드라이브로 자동 할당 되며 연결되지만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리눅스는 자동으로 되지 않음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FCA55D-C5AA-A35C-D3B5-6D931326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91" y="2866824"/>
            <a:ext cx="4462860" cy="2896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A8D5D-DE83-C036-51A9-F891E070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92" y="2824162"/>
            <a:ext cx="5415633" cy="29386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CA1152-4C8D-F116-D634-5764B65776F2}"/>
              </a:ext>
            </a:extLst>
          </p:cNvPr>
          <p:cNvSpPr/>
          <p:nvPr/>
        </p:nvSpPr>
        <p:spPr>
          <a:xfrm>
            <a:off x="2800351" y="5448301"/>
            <a:ext cx="514350" cy="22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00CB3-999E-2CBA-63F4-7EC727B291F4}"/>
              </a:ext>
            </a:extLst>
          </p:cNvPr>
          <p:cNvSpPr/>
          <p:nvPr/>
        </p:nvSpPr>
        <p:spPr>
          <a:xfrm>
            <a:off x="6356028" y="4148137"/>
            <a:ext cx="3549972" cy="201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C17FBB7-9685-5C64-63CF-B4D780E2E699}"/>
              </a:ext>
            </a:extLst>
          </p:cNvPr>
          <p:cNvSpPr/>
          <p:nvPr/>
        </p:nvSpPr>
        <p:spPr>
          <a:xfrm>
            <a:off x="5835973" y="4090988"/>
            <a:ext cx="378824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4E229DD-D674-A587-5647-BE11C663F23C}"/>
              </a:ext>
            </a:extLst>
          </p:cNvPr>
          <p:cNvSpPr txBox="1">
            <a:spLocks/>
          </p:cNvSpPr>
          <p:nvPr/>
        </p:nvSpPr>
        <p:spPr>
          <a:xfrm>
            <a:off x="766884" y="5803494"/>
            <a:ext cx="10960296" cy="9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42AD-18EE-4E5D-B3F4-24D693C23000}"/>
              </a:ext>
            </a:extLst>
          </p:cNvPr>
          <p:cNvSpPr txBox="1"/>
          <p:nvPr/>
        </p:nvSpPr>
        <p:spPr>
          <a:xfrm>
            <a:off x="1030604" y="5983381"/>
            <a:ext cx="1081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/dev/sda2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파티션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설정시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(/)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파티션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(ex. /dev/sda1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파티션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4523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53DB21E-D157-A20A-BBD7-19723362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52" y="3520657"/>
            <a:ext cx="4701519" cy="17012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90C131-321F-714A-8E8E-993A48A9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6" y="263608"/>
            <a:ext cx="5775154" cy="23957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F7F1B87-BCB0-357A-5A6C-7971AE728545}"/>
              </a:ext>
            </a:extLst>
          </p:cNvPr>
          <p:cNvSpPr/>
          <p:nvPr/>
        </p:nvSpPr>
        <p:spPr>
          <a:xfrm>
            <a:off x="1625890" y="1344552"/>
            <a:ext cx="1105382" cy="22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66EE073-4309-D2B3-FB5F-0113B21C46B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31272" y="1457264"/>
            <a:ext cx="390525" cy="3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3D333F51-1090-12B5-1AE7-CF47813F9D2A}"/>
              </a:ext>
            </a:extLst>
          </p:cNvPr>
          <p:cNvSpPr txBox="1">
            <a:spLocks/>
          </p:cNvSpPr>
          <p:nvPr/>
        </p:nvSpPr>
        <p:spPr>
          <a:xfrm>
            <a:off x="3051716" y="1308832"/>
            <a:ext cx="1989368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solidFill>
                  <a:srgbClr val="FF0000"/>
                </a:solidFill>
              </a:rPr>
              <a:t>cdrom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연결을 해지 한다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6E171-B145-5EF6-B15B-A7D1D925C2FD}"/>
              </a:ext>
            </a:extLst>
          </p:cNvPr>
          <p:cNvSpPr/>
          <p:nvPr/>
        </p:nvSpPr>
        <p:spPr>
          <a:xfrm>
            <a:off x="508199" y="1883603"/>
            <a:ext cx="1844112" cy="2254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983D4A-C024-E8C2-87C0-8C0986F76DA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52311" y="1996315"/>
            <a:ext cx="390525" cy="351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6ED00DF1-3011-92B3-5CAC-89E532CF65D5}"/>
              </a:ext>
            </a:extLst>
          </p:cNvPr>
          <p:cNvSpPr txBox="1">
            <a:spLocks/>
          </p:cNvSpPr>
          <p:nvPr/>
        </p:nvSpPr>
        <p:spPr>
          <a:xfrm>
            <a:off x="2672755" y="1847883"/>
            <a:ext cx="2681518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rgbClr val="FFFF00"/>
                </a:solidFill>
              </a:rPr>
              <a:t>처음부터 </a:t>
            </a:r>
            <a:r>
              <a:rPr lang="en-US" altLang="ko-KR" sz="1000" dirty="0">
                <a:solidFill>
                  <a:srgbClr val="FFFF00"/>
                </a:solidFill>
              </a:rPr>
              <a:t>mount</a:t>
            </a:r>
            <a:r>
              <a:rPr lang="ko-KR" altLang="en-US" sz="1000" dirty="0">
                <a:solidFill>
                  <a:srgbClr val="FFFF00"/>
                </a:solidFill>
              </a:rPr>
              <a:t>가 되지 않는 상태이기 때문 </a:t>
            </a:r>
            <a:endParaRPr lang="en-US" altLang="ko-KR" sz="1000" dirty="0">
              <a:solidFill>
                <a:srgbClr val="FFFF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505572-8521-8A64-FBA6-FA3729F2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311" y="263165"/>
            <a:ext cx="3199397" cy="30944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E1EF4C-9A7E-94E5-B7CF-CDC625B8A209}"/>
              </a:ext>
            </a:extLst>
          </p:cNvPr>
          <p:cNvSpPr/>
          <p:nvPr/>
        </p:nvSpPr>
        <p:spPr>
          <a:xfrm>
            <a:off x="5455698" y="713560"/>
            <a:ext cx="825500" cy="22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83DC7D49-D9E1-6098-5192-E94B061B8618}"/>
              </a:ext>
            </a:extLst>
          </p:cNvPr>
          <p:cNvSpPr/>
          <p:nvPr/>
        </p:nvSpPr>
        <p:spPr>
          <a:xfrm rot="5400000" flipH="1" flipV="1">
            <a:off x="6633838" y="-394582"/>
            <a:ext cx="470850" cy="174543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5F63EC-35C3-23CA-3269-1B2E9186C49F}"/>
              </a:ext>
            </a:extLst>
          </p:cNvPr>
          <p:cNvSpPr/>
          <p:nvPr/>
        </p:nvSpPr>
        <p:spPr>
          <a:xfrm>
            <a:off x="8399477" y="515236"/>
            <a:ext cx="729988" cy="334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481D57-B4FC-3144-A19F-4DC1377B1F0B}"/>
              </a:ext>
            </a:extLst>
          </p:cNvPr>
          <p:cNvSpPr/>
          <p:nvPr/>
        </p:nvSpPr>
        <p:spPr>
          <a:xfrm>
            <a:off x="8412177" y="1111982"/>
            <a:ext cx="1276088" cy="299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5B6AEE7-EB50-B461-D13F-D64CE317066B}"/>
              </a:ext>
            </a:extLst>
          </p:cNvPr>
          <p:cNvSpPr txBox="1">
            <a:spLocks/>
          </p:cNvSpPr>
          <p:nvPr/>
        </p:nvSpPr>
        <p:spPr>
          <a:xfrm>
            <a:off x="6224410" y="388607"/>
            <a:ext cx="1154244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err="1">
                <a:solidFill>
                  <a:srgbClr val="FF0000"/>
                </a:solidFill>
              </a:rPr>
              <a:t>cdrom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연결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977F1CC-7F99-F067-3B09-4309699E6E00}"/>
              </a:ext>
            </a:extLst>
          </p:cNvPr>
          <p:cNvSpPr txBox="1">
            <a:spLocks/>
          </p:cNvSpPr>
          <p:nvPr/>
        </p:nvSpPr>
        <p:spPr>
          <a:xfrm>
            <a:off x="930089" y="2566580"/>
            <a:ext cx="6016339" cy="2063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mount</a:t>
            </a:r>
            <a:r>
              <a:rPr lang="ko-KR" altLang="en-US" sz="1400" dirty="0"/>
              <a:t> 사용법</a:t>
            </a:r>
            <a:r>
              <a:rPr lang="en-US" altLang="ko-KR" sz="1400" dirty="0"/>
              <a:t>(CD/DVD)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(1)</a:t>
            </a:r>
            <a:r>
              <a:rPr lang="ko-KR" altLang="en-US" sz="1400" dirty="0"/>
              <a:t> 오른쪽 상단 아이콘</a:t>
            </a:r>
            <a:r>
              <a:rPr lang="en-US" altLang="ko-KR" sz="1400" dirty="0"/>
              <a:t>(     )</a:t>
            </a:r>
            <a:r>
              <a:rPr lang="ko-KR" altLang="en-US" sz="1400" dirty="0"/>
              <a:t>에 </a:t>
            </a:r>
            <a:r>
              <a:rPr lang="en-US" altLang="ko-KR" sz="1400" dirty="0"/>
              <a:t>settings</a:t>
            </a:r>
            <a:r>
              <a:rPr lang="ko-KR" altLang="en-US" sz="1400" dirty="0"/>
              <a:t>로 이동</a:t>
            </a:r>
            <a:endParaRPr lang="en-US" altLang="ko-KR" sz="1400" dirty="0"/>
          </a:p>
          <a:p>
            <a:r>
              <a:rPr lang="en-US" altLang="ko-KR" sz="1400" dirty="0"/>
              <a:t>(2) </a:t>
            </a:r>
            <a:r>
              <a:rPr lang="ko-KR" altLang="en-US" sz="1400" dirty="0"/>
              <a:t>해당 </a:t>
            </a:r>
            <a:r>
              <a:rPr lang="en-US" altLang="ko-KR" sz="1400" dirty="0"/>
              <a:t>settings</a:t>
            </a:r>
            <a:r>
              <a:rPr lang="ko-KR" altLang="en-US" sz="1400" dirty="0"/>
              <a:t>창에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파일을 연결</a:t>
            </a:r>
            <a:endParaRPr lang="en-US" altLang="ko-KR" sz="1400" dirty="0"/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다시 </a:t>
            </a:r>
            <a:r>
              <a:rPr lang="en-US" altLang="ko-KR" sz="1400" dirty="0"/>
              <a:t>mount </a:t>
            </a:r>
            <a:r>
              <a:rPr lang="ko-KR" altLang="en-US" sz="1400" dirty="0"/>
              <a:t>명령어로 </a:t>
            </a:r>
            <a:r>
              <a:rPr lang="en-US" altLang="ko-KR" sz="1400" dirty="0" err="1"/>
              <a:t>cdrom</a:t>
            </a:r>
            <a:r>
              <a:rPr lang="en-US" altLang="ko-KR" sz="1400" dirty="0"/>
              <a:t> </a:t>
            </a:r>
            <a:r>
              <a:rPr lang="ko-KR" altLang="en-US" sz="1400" dirty="0"/>
              <a:t>연결 위치 확인</a:t>
            </a:r>
            <a:endParaRPr lang="en-US" altLang="ko-KR" sz="1400" dirty="0"/>
          </a:p>
          <a:p>
            <a:r>
              <a:rPr lang="en-US" altLang="ko-KR" sz="1400" b="1" u="sng" dirty="0"/>
              <a:t>(4) /dev/sr0</a:t>
            </a:r>
            <a:r>
              <a:rPr lang="ko-KR" altLang="en-US" sz="1400" b="1" u="sng" dirty="0"/>
              <a:t>은 </a:t>
            </a:r>
            <a:r>
              <a:rPr lang="en-US" altLang="ko-KR" sz="1400" b="1" u="sng" dirty="0"/>
              <a:t>/dev/</a:t>
            </a:r>
            <a:r>
              <a:rPr lang="en-US" altLang="ko-KR" sz="1400" b="1" u="sng" dirty="0" err="1"/>
              <a:t>cdrom</a:t>
            </a:r>
            <a:r>
              <a:rPr lang="ko-KR" altLang="en-US" sz="1400" b="1" u="sng" dirty="0"/>
              <a:t>과 같음</a:t>
            </a:r>
            <a:endParaRPr lang="en-US" altLang="ko-KR" sz="1400" b="1" u="sng" dirty="0"/>
          </a:p>
          <a:p>
            <a:r>
              <a:rPr lang="en-US" altLang="ko-KR" sz="1400" dirty="0"/>
              <a:t>     </a:t>
            </a:r>
            <a:r>
              <a:rPr lang="en-US" altLang="ko-KR" sz="1400" b="1" u="sng" dirty="0"/>
              <a:t>(sr0</a:t>
            </a:r>
            <a:r>
              <a:rPr lang="ko-KR" altLang="en-US" sz="1400" b="1" u="sng" dirty="0"/>
              <a:t>은 이름이 항상 변하고 리눅스가 제공하는 링크 이름임</a:t>
            </a:r>
            <a:r>
              <a:rPr lang="en-US" altLang="ko-KR" sz="1400" b="1" u="sng" dirty="0"/>
              <a:t>)</a:t>
            </a:r>
          </a:p>
          <a:p>
            <a:r>
              <a:rPr lang="en-US" altLang="ko-KR" sz="1400" dirty="0"/>
              <a:t>(5) </a:t>
            </a:r>
            <a:r>
              <a:rPr lang="en-US" altLang="ko-KR" sz="1400" dirty="0" err="1"/>
              <a:t>umount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cdrom</a:t>
            </a:r>
            <a:r>
              <a:rPr lang="ko-KR" altLang="en-US" sz="1400" dirty="0"/>
              <a:t>이 위치한 폴더가 아닌 </a:t>
            </a:r>
            <a:r>
              <a:rPr lang="en-US" altLang="ko-KR" sz="1400" dirty="0"/>
              <a:t>home </a:t>
            </a:r>
            <a:r>
              <a:rPr lang="ko-KR" altLang="en-US" sz="1400" dirty="0"/>
              <a:t>디렉터리에서 실행</a:t>
            </a:r>
            <a:endParaRPr lang="en-US" altLang="ko-KR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23D38E-B929-EA7B-95BE-693A8F68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099" y="3142886"/>
            <a:ext cx="285790" cy="238158"/>
          </a:xfrm>
          <a:prstGeom prst="rect">
            <a:avLst/>
          </a:prstGeom>
        </p:spPr>
      </p:pic>
      <p:sp>
        <p:nvSpPr>
          <p:cNvPr id="25" name="화살표: 왼쪽으로 구부러짐 24">
            <a:extLst>
              <a:ext uri="{FF2B5EF4-FFF2-40B4-BE49-F238E27FC236}">
                <a16:creationId xmlns:a16="http://schemas.microsoft.com/office/drawing/2014/main" id="{6257EE92-3F50-85A6-5DDB-1180C1828C72}"/>
              </a:ext>
            </a:extLst>
          </p:cNvPr>
          <p:cNvSpPr/>
          <p:nvPr/>
        </p:nvSpPr>
        <p:spPr>
          <a:xfrm rot="10800000" flipH="1" flipV="1">
            <a:off x="9878958" y="2338914"/>
            <a:ext cx="573189" cy="174543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B8D143D2-D7ED-2A4E-48CD-85A19150C150}"/>
              </a:ext>
            </a:extLst>
          </p:cNvPr>
          <p:cNvSpPr txBox="1">
            <a:spLocks/>
          </p:cNvSpPr>
          <p:nvPr/>
        </p:nvSpPr>
        <p:spPr>
          <a:xfrm>
            <a:off x="10511863" y="2925068"/>
            <a:ext cx="1298001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mount </a:t>
            </a:r>
            <a:r>
              <a:rPr lang="ko-KR" altLang="en-US" sz="1400" dirty="0">
                <a:solidFill>
                  <a:srgbClr val="FF0000"/>
                </a:solidFill>
              </a:rPr>
              <a:t>명령어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A6A473-7A74-A8F1-A6D5-A68874D36608}"/>
              </a:ext>
            </a:extLst>
          </p:cNvPr>
          <p:cNvSpPr/>
          <p:nvPr/>
        </p:nvSpPr>
        <p:spPr>
          <a:xfrm>
            <a:off x="6867240" y="4713925"/>
            <a:ext cx="3744833" cy="2254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D60B4D7-2C71-2D51-F294-2A419DEFB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904" y="4678595"/>
            <a:ext cx="4645865" cy="2014066"/>
          </a:xfrm>
          <a:prstGeom prst="rect">
            <a:avLst/>
          </a:prstGeom>
        </p:spPr>
      </p:pic>
      <p:sp>
        <p:nvSpPr>
          <p:cNvPr id="34" name="화살표: 왼쪽으로 구부러짐 33">
            <a:extLst>
              <a:ext uri="{FF2B5EF4-FFF2-40B4-BE49-F238E27FC236}">
                <a16:creationId xmlns:a16="http://schemas.microsoft.com/office/drawing/2014/main" id="{9E033B50-765F-3C93-995C-74A94FCDDB7D}"/>
              </a:ext>
            </a:extLst>
          </p:cNvPr>
          <p:cNvSpPr/>
          <p:nvPr/>
        </p:nvSpPr>
        <p:spPr>
          <a:xfrm rot="13757595" flipH="1" flipV="1">
            <a:off x="6625424" y="5022986"/>
            <a:ext cx="573189" cy="174543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F951CA-A3E6-5DC9-6EFA-75FCA4C585C1}"/>
              </a:ext>
            </a:extLst>
          </p:cNvPr>
          <p:cNvSpPr/>
          <p:nvPr/>
        </p:nvSpPr>
        <p:spPr>
          <a:xfrm>
            <a:off x="3359848" y="5035244"/>
            <a:ext cx="3174301" cy="222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E3AC7F-1C1B-D058-4922-4D025125A36B}"/>
              </a:ext>
            </a:extLst>
          </p:cNvPr>
          <p:cNvSpPr/>
          <p:nvPr/>
        </p:nvSpPr>
        <p:spPr>
          <a:xfrm>
            <a:off x="4894329" y="5495925"/>
            <a:ext cx="1386870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7B7AB9-726A-2EFB-91D6-B6CA2372276D}"/>
              </a:ext>
            </a:extLst>
          </p:cNvPr>
          <p:cNvCxnSpPr>
            <a:cxnSpLocks/>
          </p:cNvCxnSpPr>
          <p:nvPr/>
        </p:nvCxnSpPr>
        <p:spPr>
          <a:xfrm>
            <a:off x="2024061" y="5786438"/>
            <a:ext cx="44529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C94D298-AE12-CBA0-421E-8D92F432A443}"/>
              </a:ext>
            </a:extLst>
          </p:cNvPr>
          <p:cNvCxnSpPr>
            <a:cxnSpLocks/>
          </p:cNvCxnSpPr>
          <p:nvPr/>
        </p:nvCxnSpPr>
        <p:spPr>
          <a:xfrm>
            <a:off x="5414963" y="5786438"/>
            <a:ext cx="300037" cy="18552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>
            <a:extLst>
              <a:ext uri="{FF2B5EF4-FFF2-40B4-BE49-F238E27FC236}">
                <a16:creationId xmlns:a16="http://schemas.microsoft.com/office/drawing/2014/main" id="{C77250D6-DEDB-FEBD-FD62-ABA7E04735B6}"/>
              </a:ext>
            </a:extLst>
          </p:cNvPr>
          <p:cNvSpPr txBox="1">
            <a:spLocks/>
          </p:cNvSpPr>
          <p:nvPr/>
        </p:nvSpPr>
        <p:spPr>
          <a:xfrm>
            <a:off x="5648428" y="5804476"/>
            <a:ext cx="971447" cy="334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rgbClr val="FFFF00"/>
                </a:solidFill>
              </a:rPr>
              <a:t>자주 </a:t>
            </a:r>
            <a:r>
              <a:rPr lang="ko-KR" altLang="en-US" sz="1100" dirty="0" err="1">
                <a:solidFill>
                  <a:srgbClr val="FFFF00"/>
                </a:solidFill>
              </a:rPr>
              <a:t>일어남</a:t>
            </a:r>
            <a:endParaRPr lang="en-US" altLang="ko-KR" sz="1100" dirty="0">
              <a:solidFill>
                <a:srgbClr val="FFFF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F096FF-5943-2AB8-7391-53D9E3AC6307}"/>
              </a:ext>
            </a:extLst>
          </p:cNvPr>
          <p:cNvSpPr/>
          <p:nvPr/>
        </p:nvSpPr>
        <p:spPr>
          <a:xfrm>
            <a:off x="3359848" y="6207125"/>
            <a:ext cx="1396301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1555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5780BA3-B819-A1F5-23AE-423C90718951}"/>
              </a:ext>
            </a:extLst>
          </p:cNvPr>
          <p:cNvSpPr txBox="1">
            <a:spLocks/>
          </p:cNvSpPr>
          <p:nvPr/>
        </p:nvSpPr>
        <p:spPr>
          <a:xfrm>
            <a:off x="636475" y="4096116"/>
            <a:ext cx="5459526" cy="2063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X</a:t>
            </a:r>
            <a:r>
              <a:rPr lang="ko-KR" altLang="en-US" sz="1400" dirty="0"/>
              <a:t>윈도우 환경 </a:t>
            </a:r>
            <a:r>
              <a:rPr lang="en-US" altLang="ko-KR" sz="1400" dirty="0"/>
              <a:t>mount</a:t>
            </a:r>
            <a:r>
              <a:rPr lang="ko-KR" altLang="en-US" sz="1400" dirty="0"/>
              <a:t> 사용법</a:t>
            </a:r>
            <a:r>
              <a:rPr lang="en-US" altLang="ko-KR" sz="1400" dirty="0"/>
              <a:t>(USB)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(1)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Player</a:t>
            </a:r>
            <a:r>
              <a:rPr lang="ko-KR" altLang="en-US" sz="1400" dirty="0"/>
              <a:t>에 </a:t>
            </a:r>
            <a:r>
              <a:rPr lang="en-US" altLang="ko-KR" sz="1400" dirty="0"/>
              <a:t>Client </a:t>
            </a:r>
            <a:r>
              <a:rPr lang="ko-KR" altLang="en-US" sz="1400" dirty="0"/>
              <a:t>가상머신 </a:t>
            </a:r>
            <a:r>
              <a:rPr lang="en-US" altLang="ko-KR" sz="1400" dirty="0"/>
              <a:t>settings </a:t>
            </a:r>
            <a:r>
              <a:rPr lang="ko-KR" altLang="en-US" sz="1400" dirty="0"/>
              <a:t>실행 </a:t>
            </a:r>
            <a:endParaRPr lang="en-US" altLang="ko-KR" sz="1400" dirty="0"/>
          </a:p>
          <a:p>
            <a:r>
              <a:rPr lang="en-US" altLang="ko-KR" sz="1400" dirty="0"/>
              <a:t>(2) USB </a:t>
            </a:r>
            <a:r>
              <a:rPr lang="ko-KR" altLang="en-US" sz="1400" dirty="0"/>
              <a:t>상태를 </a:t>
            </a:r>
            <a:r>
              <a:rPr lang="en-US" altLang="ko-KR" sz="1400" dirty="0"/>
              <a:t>USB3.0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가상 머신 실행하여 상단 오른쪽</a:t>
            </a:r>
            <a:r>
              <a:rPr lang="en-US" altLang="ko-KR" sz="1400" dirty="0"/>
              <a:t> </a:t>
            </a:r>
            <a:r>
              <a:rPr lang="ko-KR" altLang="en-US" sz="1400" dirty="0"/>
              <a:t>아이콘</a:t>
            </a:r>
            <a:r>
              <a:rPr lang="en-US" altLang="ko-KR" sz="1400" dirty="0"/>
              <a:t>(    ) </a:t>
            </a:r>
            <a:r>
              <a:rPr lang="ko-KR" altLang="en-US" sz="1400" dirty="0"/>
              <a:t>실행</a:t>
            </a:r>
            <a:endParaRPr lang="en-US" altLang="ko-KR" sz="1400" dirty="0"/>
          </a:p>
          <a:p>
            <a:r>
              <a:rPr lang="en-US" altLang="ko-KR" sz="1400" dirty="0"/>
              <a:t>(4) </a:t>
            </a:r>
            <a:r>
              <a:rPr lang="ko-KR" altLang="en-US" sz="1400" dirty="0"/>
              <a:t>호스트 </a:t>
            </a:r>
            <a:r>
              <a:rPr lang="en-US" altLang="ko-KR" sz="1400" dirty="0"/>
              <a:t>OS</a:t>
            </a:r>
            <a:r>
              <a:rPr lang="ko-KR" altLang="en-US" sz="1400" dirty="0"/>
              <a:t>에 연결되어 있는 </a:t>
            </a:r>
            <a:r>
              <a:rPr lang="en-US" altLang="ko-KR" sz="1400" dirty="0"/>
              <a:t>USB </a:t>
            </a:r>
            <a:r>
              <a:rPr lang="ko-KR" altLang="en-US" sz="1400" dirty="0"/>
              <a:t>디렉터리가 화면에서 없어지고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가상머신에 연결 됨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D25F5-4DAE-55BF-EB76-4F86E2AF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84" y="399423"/>
            <a:ext cx="3276284" cy="3182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77C6E2-BBF5-0CFF-A0C3-E9AD0526E14C}"/>
              </a:ext>
            </a:extLst>
          </p:cNvPr>
          <p:cNvSpPr/>
          <p:nvPr/>
        </p:nvSpPr>
        <p:spPr>
          <a:xfrm>
            <a:off x="2219650" y="668408"/>
            <a:ext cx="1257732" cy="513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F1FF45C-3CC8-6B33-8D28-720D9BF50423}"/>
              </a:ext>
            </a:extLst>
          </p:cNvPr>
          <p:cNvSpPr txBox="1">
            <a:spLocks/>
          </p:cNvSpPr>
          <p:nvPr/>
        </p:nvSpPr>
        <p:spPr>
          <a:xfrm>
            <a:off x="2260315" y="1145510"/>
            <a:ext cx="1257732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USB 3.0 </a:t>
            </a:r>
            <a:r>
              <a:rPr lang="ko-KR" altLang="en-US" sz="1400" dirty="0">
                <a:solidFill>
                  <a:srgbClr val="FF0000"/>
                </a:solidFill>
              </a:rPr>
              <a:t>선택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61B961-0579-41C6-8725-9C8B58F1CA68}"/>
              </a:ext>
            </a:extLst>
          </p:cNvPr>
          <p:cNvSpPr/>
          <p:nvPr/>
        </p:nvSpPr>
        <p:spPr>
          <a:xfrm>
            <a:off x="4174952" y="1766922"/>
            <a:ext cx="548049" cy="447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6A8F5D-8C51-A6A2-755D-23E68533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44" y="399423"/>
            <a:ext cx="5145406" cy="3539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29C5C5-0B71-5E37-E794-059C0A46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1" y="538288"/>
            <a:ext cx="1680706" cy="51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313A45-9C28-5828-A65E-321733743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827" y="1455803"/>
            <a:ext cx="1918803" cy="1075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B06DEE-6040-A136-4824-7AAA14A84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70" y="2849598"/>
            <a:ext cx="3647960" cy="2335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D900EE-8AAD-37BB-83BD-D257C28F6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256" y="5503177"/>
            <a:ext cx="1975391" cy="126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C7440-C62A-54BB-DAF6-A7E3424BE68A}"/>
              </a:ext>
            </a:extLst>
          </p:cNvPr>
          <p:cNvSpPr/>
          <p:nvPr/>
        </p:nvSpPr>
        <p:spPr>
          <a:xfrm>
            <a:off x="10781228" y="5788404"/>
            <a:ext cx="871080" cy="45454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FEDBAA-0364-E0AB-0049-C911C10462B0}"/>
              </a:ext>
            </a:extLst>
          </p:cNvPr>
          <p:cNvSpPr/>
          <p:nvPr/>
        </p:nvSpPr>
        <p:spPr>
          <a:xfrm>
            <a:off x="10039940" y="538288"/>
            <a:ext cx="1680705" cy="191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80FB03-8B6D-1AFA-AADB-3FBE7503E7C6}"/>
              </a:ext>
            </a:extLst>
          </p:cNvPr>
          <p:cNvSpPr/>
          <p:nvPr/>
        </p:nvSpPr>
        <p:spPr>
          <a:xfrm>
            <a:off x="10734675" y="2298508"/>
            <a:ext cx="538164" cy="191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853FAE-D02C-673D-1F89-B61B9D5373D8}"/>
              </a:ext>
            </a:extLst>
          </p:cNvPr>
          <p:cNvSpPr/>
          <p:nvPr/>
        </p:nvSpPr>
        <p:spPr>
          <a:xfrm>
            <a:off x="10539411" y="4552123"/>
            <a:ext cx="1066801" cy="310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0E8755-49EF-3586-7F8F-EED6D1CFB8D7}"/>
              </a:ext>
            </a:extLst>
          </p:cNvPr>
          <p:cNvSpPr/>
          <p:nvPr/>
        </p:nvSpPr>
        <p:spPr>
          <a:xfrm rot="5400000">
            <a:off x="10778228" y="1114263"/>
            <a:ext cx="243262" cy="2372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83F8B87-6853-E596-7570-B8E0C0A2A850}"/>
              </a:ext>
            </a:extLst>
          </p:cNvPr>
          <p:cNvSpPr/>
          <p:nvPr/>
        </p:nvSpPr>
        <p:spPr>
          <a:xfrm rot="5400000">
            <a:off x="10778227" y="2579156"/>
            <a:ext cx="243262" cy="2372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5321BBD-B624-D877-D7E8-0E425E1E3767}"/>
              </a:ext>
            </a:extLst>
          </p:cNvPr>
          <p:cNvSpPr/>
          <p:nvPr/>
        </p:nvSpPr>
        <p:spPr>
          <a:xfrm rot="5400000">
            <a:off x="10778227" y="5234756"/>
            <a:ext cx="243262" cy="2372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30E4598-8464-3DF0-A932-ED972F2381BC}"/>
              </a:ext>
            </a:extLst>
          </p:cNvPr>
          <p:cNvSpPr txBox="1">
            <a:spLocks/>
          </p:cNvSpPr>
          <p:nvPr/>
        </p:nvSpPr>
        <p:spPr>
          <a:xfrm>
            <a:off x="9677401" y="6294446"/>
            <a:ext cx="2168234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호스트 </a:t>
            </a:r>
            <a:r>
              <a:rPr lang="en-US" altLang="ko-KR" sz="1400" dirty="0">
                <a:solidFill>
                  <a:srgbClr val="FF0000"/>
                </a:solidFill>
              </a:rPr>
              <a:t>OS USB </a:t>
            </a:r>
            <a:r>
              <a:rPr lang="ko-KR" altLang="en-US" sz="1400" dirty="0">
                <a:solidFill>
                  <a:srgbClr val="FF0000"/>
                </a:solidFill>
              </a:rPr>
              <a:t>연결 해제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EB54B5C-41C3-21B8-0FDD-59CAE6F058A7}"/>
              </a:ext>
            </a:extLst>
          </p:cNvPr>
          <p:cNvSpPr txBox="1">
            <a:spLocks/>
          </p:cNvSpPr>
          <p:nvPr/>
        </p:nvSpPr>
        <p:spPr>
          <a:xfrm>
            <a:off x="8862060" y="3779846"/>
            <a:ext cx="2327375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</a:rPr>
              <a:t>호스트 </a:t>
            </a:r>
            <a:r>
              <a:rPr lang="en-US" altLang="ko-KR" sz="2400" dirty="0">
                <a:solidFill>
                  <a:srgbClr val="FF0000"/>
                </a:solidFill>
              </a:rPr>
              <a:t>OS </a:t>
            </a:r>
            <a:r>
              <a:rPr lang="ko-KR" altLang="en-US" sz="2400" dirty="0">
                <a:solidFill>
                  <a:srgbClr val="FF0000"/>
                </a:solidFill>
              </a:rPr>
              <a:t>화면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356FC9-D1A2-8021-AC67-368927AF3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796" y="5030153"/>
            <a:ext cx="19052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728D7-8BD9-4534-CBA2-A591DEF9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4" y="390524"/>
            <a:ext cx="3518082" cy="446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9297EC-40FD-B960-70D0-CD1D186F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26" y="401030"/>
            <a:ext cx="5706404" cy="3229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38A372-3082-6BAF-08F9-7706A994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515" y="2059096"/>
            <a:ext cx="2243417" cy="196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F58B49-D5CD-6AD9-46FB-377B9FA36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695" y="4377148"/>
            <a:ext cx="5706404" cy="225288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5761855-0CF7-5DB8-355C-88DFAF64BE9A}"/>
              </a:ext>
            </a:extLst>
          </p:cNvPr>
          <p:cNvSpPr/>
          <p:nvPr/>
        </p:nvSpPr>
        <p:spPr>
          <a:xfrm>
            <a:off x="556749" y="2733273"/>
            <a:ext cx="486562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2C760ADD-3AA2-91A4-5F6D-08C41C9BD7A7}"/>
              </a:ext>
            </a:extLst>
          </p:cNvPr>
          <p:cNvSpPr/>
          <p:nvPr/>
        </p:nvSpPr>
        <p:spPr>
          <a:xfrm rot="5400000" flipH="1" flipV="1">
            <a:off x="2678597" y="-156448"/>
            <a:ext cx="921617" cy="490735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8158C2-527E-3AE4-9227-09AFE1249A5B}"/>
              </a:ext>
            </a:extLst>
          </p:cNvPr>
          <p:cNvSpPr/>
          <p:nvPr/>
        </p:nvSpPr>
        <p:spPr>
          <a:xfrm>
            <a:off x="8197214" y="723901"/>
            <a:ext cx="939165" cy="1081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97B583-F302-35EC-7A45-4DE46C16F38C}"/>
              </a:ext>
            </a:extLst>
          </p:cNvPr>
          <p:cNvSpPr/>
          <p:nvPr/>
        </p:nvSpPr>
        <p:spPr>
          <a:xfrm>
            <a:off x="10086974" y="2324100"/>
            <a:ext cx="815685" cy="8987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1860F6-0FFA-2D2E-F187-E9224FD7C7DA}"/>
              </a:ext>
            </a:extLst>
          </p:cNvPr>
          <p:cNvSpPr/>
          <p:nvPr/>
        </p:nvSpPr>
        <p:spPr>
          <a:xfrm rot="1804749">
            <a:off x="9046249" y="1994860"/>
            <a:ext cx="1235332" cy="2487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1ADD389-0EAF-161F-B2D1-902120D9C2B4}"/>
              </a:ext>
            </a:extLst>
          </p:cNvPr>
          <p:cNvSpPr txBox="1">
            <a:spLocks/>
          </p:cNvSpPr>
          <p:nvPr/>
        </p:nvSpPr>
        <p:spPr>
          <a:xfrm>
            <a:off x="9523006" y="1710093"/>
            <a:ext cx="1426934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복사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>
                <a:solidFill>
                  <a:srgbClr val="FF0000"/>
                </a:solidFill>
              </a:rPr>
              <a:t>붙여 넣기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F0C5B30-08A5-F6AF-169D-CB233B9B9827}"/>
              </a:ext>
            </a:extLst>
          </p:cNvPr>
          <p:cNvSpPr txBox="1">
            <a:spLocks/>
          </p:cNvSpPr>
          <p:nvPr/>
        </p:nvSpPr>
        <p:spPr>
          <a:xfrm>
            <a:off x="539182" y="4799909"/>
            <a:ext cx="4748513" cy="2063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X</a:t>
            </a:r>
            <a:r>
              <a:rPr lang="ko-KR" altLang="en-US" sz="1400" dirty="0"/>
              <a:t>윈도우 환경 </a:t>
            </a:r>
            <a:r>
              <a:rPr lang="en-US" altLang="ko-KR" sz="1400" dirty="0"/>
              <a:t>mount</a:t>
            </a:r>
            <a:r>
              <a:rPr lang="ko-KR" altLang="en-US" sz="1400" dirty="0"/>
              <a:t> 사용법</a:t>
            </a:r>
            <a:r>
              <a:rPr lang="en-US" altLang="ko-KR" sz="1400" dirty="0"/>
              <a:t>(USB)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(5) </a:t>
            </a:r>
            <a:r>
              <a:rPr lang="ko-KR" altLang="en-US" sz="1400" dirty="0"/>
              <a:t>현재활동에 파일로 접속하면 가상머신에 연결된 해당</a:t>
            </a:r>
            <a:endParaRPr lang="en-US" altLang="ko-KR" sz="1400" dirty="0"/>
          </a:p>
          <a:p>
            <a:r>
              <a:rPr lang="en-US" altLang="ko-KR" sz="1400" dirty="0"/>
              <a:t>     USB</a:t>
            </a:r>
            <a:r>
              <a:rPr lang="ko-KR" altLang="en-US" sz="1400" dirty="0"/>
              <a:t>를 확인</a:t>
            </a:r>
            <a:endParaRPr lang="en-US" altLang="ko-KR" sz="1400" dirty="0"/>
          </a:p>
          <a:p>
            <a:r>
              <a:rPr lang="en-US" altLang="ko-KR" sz="1400" dirty="0"/>
              <a:t>(6) USB</a:t>
            </a:r>
            <a:r>
              <a:rPr lang="ko-KR" altLang="en-US" sz="1400" dirty="0"/>
              <a:t>에 있는 폴더나 파일을 다른 디렉토리로 붙여 넣을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수 있음</a:t>
            </a:r>
            <a:endParaRPr lang="en-US" altLang="ko-KR" sz="1400" dirty="0"/>
          </a:p>
          <a:p>
            <a:r>
              <a:rPr lang="en-US" altLang="ko-KR" sz="1400" dirty="0"/>
              <a:t>(7) </a:t>
            </a:r>
            <a:r>
              <a:rPr lang="ko-KR" altLang="en-US" sz="1400" dirty="0"/>
              <a:t>터미널창에 </a:t>
            </a:r>
            <a:r>
              <a:rPr lang="en-US" altLang="ko-KR" sz="1400" dirty="0"/>
              <a:t>mount</a:t>
            </a:r>
            <a:r>
              <a:rPr lang="ko-KR" altLang="en-US" sz="1400" dirty="0"/>
              <a:t>를 통해 해당 </a:t>
            </a:r>
            <a:r>
              <a:rPr lang="en-US" altLang="ko-KR" sz="1400" dirty="0"/>
              <a:t>USB</a:t>
            </a:r>
            <a:r>
              <a:rPr lang="ko-KR" altLang="en-US" sz="1400" dirty="0"/>
              <a:t>에 들어 있는 내용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또한 확인 가능</a:t>
            </a:r>
            <a:endParaRPr lang="en-US" altLang="ko-KR" sz="1400" dirty="0"/>
          </a:p>
          <a:p>
            <a:r>
              <a:rPr lang="en-US" altLang="ko-KR" sz="1400" dirty="0"/>
              <a:t>(8) USB </a:t>
            </a:r>
            <a:r>
              <a:rPr lang="ko-KR" altLang="en-US" sz="1400" dirty="0"/>
              <a:t>연결 해지는 오른쪽 상단에 </a:t>
            </a:r>
            <a:r>
              <a:rPr lang="en-US" altLang="ko-KR" sz="1400" dirty="0"/>
              <a:t>Disconnect</a:t>
            </a:r>
            <a:r>
              <a:rPr lang="ko-KR" altLang="en-US" sz="1400" dirty="0"/>
              <a:t>으로 실행</a:t>
            </a:r>
            <a:endParaRPr lang="en-US" altLang="ko-KR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CE523C-8EDF-C58D-D9BE-E03774716A45}"/>
              </a:ext>
            </a:extLst>
          </p:cNvPr>
          <p:cNvSpPr/>
          <p:nvPr/>
        </p:nvSpPr>
        <p:spPr>
          <a:xfrm>
            <a:off x="5986151" y="5504929"/>
            <a:ext cx="4748513" cy="8987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01C68-2A45-B5F5-816A-6CF07E15FC0D}"/>
              </a:ext>
            </a:extLst>
          </p:cNvPr>
          <p:cNvSpPr/>
          <p:nvPr/>
        </p:nvSpPr>
        <p:spPr>
          <a:xfrm>
            <a:off x="9915787" y="4567237"/>
            <a:ext cx="1152263" cy="23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1C05B46-5DAE-A7CB-C66F-19E9B6E464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99907" y="4726819"/>
            <a:ext cx="311845" cy="4580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95CF11A6-4515-4AE8-8C6C-B1280809AA53}"/>
              </a:ext>
            </a:extLst>
          </p:cNvPr>
          <p:cNvSpPr txBox="1">
            <a:spLocks/>
          </p:cNvSpPr>
          <p:nvPr/>
        </p:nvSpPr>
        <p:spPr>
          <a:xfrm>
            <a:off x="10744615" y="4907102"/>
            <a:ext cx="1333085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USB </a:t>
            </a:r>
            <a:r>
              <a:rPr lang="ko-KR" altLang="en-US" sz="1400" dirty="0">
                <a:solidFill>
                  <a:srgbClr val="FF0000"/>
                </a:solidFill>
              </a:rPr>
              <a:t>연결 해지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1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A669BDE-1D21-BCA4-3788-8BCEBB2C7DC6}"/>
              </a:ext>
            </a:extLst>
          </p:cNvPr>
          <p:cNvSpPr txBox="1">
            <a:spLocks/>
          </p:cNvSpPr>
          <p:nvPr/>
        </p:nvSpPr>
        <p:spPr>
          <a:xfrm>
            <a:off x="821398" y="2318769"/>
            <a:ext cx="4748513" cy="1792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</a:t>
            </a:r>
            <a:r>
              <a:rPr lang="ko-KR" altLang="en-US" sz="1400" dirty="0"/>
              <a:t>텍스트모드 환경 </a:t>
            </a:r>
            <a:r>
              <a:rPr lang="en-US" altLang="ko-KR" sz="1400" dirty="0"/>
              <a:t>mount</a:t>
            </a:r>
            <a:r>
              <a:rPr lang="ko-KR" altLang="en-US" sz="1400" dirty="0"/>
              <a:t> 사용법</a:t>
            </a:r>
            <a:r>
              <a:rPr lang="en-US" altLang="ko-KR" sz="1400" dirty="0"/>
              <a:t>(CD/DVD)</a:t>
            </a:r>
          </a:p>
          <a:p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en-US" altLang="ko-KR" sz="1400" dirty="0"/>
              <a:t>Server(B)</a:t>
            </a:r>
            <a:r>
              <a:rPr lang="ko-KR" altLang="en-US" sz="1400" dirty="0"/>
              <a:t>를 실행하여 </a:t>
            </a:r>
            <a:r>
              <a:rPr lang="en-US" altLang="ko-KR" sz="1400" dirty="0"/>
              <a:t>root</a:t>
            </a:r>
            <a:r>
              <a:rPr lang="ko-KR" altLang="en-US" sz="1400" dirty="0"/>
              <a:t>사용자로 로그인</a:t>
            </a:r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ko-KR" altLang="en-US" sz="1400" dirty="0"/>
              <a:t>상단 오른쪽 </a:t>
            </a:r>
            <a:r>
              <a:rPr lang="en-US" altLang="ko-KR" sz="1400" dirty="0"/>
              <a:t>cd</a:t>
            </a:r>
            <a:r>
              <a:rPr lang="ko-KR" altLang="en-US" sz="1400" dirty="0"/>
              <a:t>아이콘에 </a:t>
            </a:r>
            <a:r>
              <a:rPr lang="en-US" altLang="ko-KR" sz="1400" dirty="0"/>
              <a:t>settings</a:t>
            </a:r>
            <a:r>
              <a:rPr lang="ko-KR" altLang="en-US" sz="1400" dirty="0"/>
              <a:t>로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 연결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19EA93-59EC-FA63-F54A-A42E6669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76" y="244244"/>
            <a:ext cx="3443944" cy="3345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D0D6C-7351-091C-F9EE-0657FD85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9" y="244242"/>
            <a:ext cx="5658852" cy="23465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360897-10C0-C3A5-6910-39924614A569}"/>
              </a:ext>
            </a:extLst>
          </p:cNvPr>
          <p:cNvSpPr/>
          <p:nvPr/>
        </p:nvSpPr>
        <p:spPr>
          <a:xfrm>
            <a:off x="5777866" y="872428"/>
            <a:ext cx="716756" cy="23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3D4D370F-D158-FDE8-71E0-C05F7AA52B4B}"/>
              </a:ext>
            </a:extLst>
          </p:cNvPr>
          <p:cNvSpPr/>
          <p:nvPr/>
        </p:nvSpPr>
        <p:spPr>
          <a:xfrm rot="5400000" flipH="1" flipV="1">
            <a:off x="6753853" y="-235714"/>
            <a:ext cx="470850" cy="174543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818C93-AD40-D598-5B57-94324BC1641E}"/>
              </a:ext>
            </a:extLst>
          </p:cNvPr>
          <p:cNvSpPr/>
          <p:nvPr/>
        </p:nvSpPr>
        <p:spPr>
          <a:xfrm>
            <a:off x="8642362" y="524758"/>
            <a:ext cx="673088" cy="363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EDB148-0ECE-51BB-2223-BC6544E4C50A}"/>
              </a:ext>
            </a:extLst>
          </p:cNvPr>
          <p:cNvSpPr/>
          <p:nvPr/>
        </p:nvSpPr>
        <p:spPr>
          <a:xfrm>
            <a:off x="8650301" y="1214380"/>
            <a:ext cx="1305705" cy="299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395D96-D319-2007-83AB-4C8D4EE3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8" y="4032205"/>
            <a:ext cx="6275696" cy="21376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A29F51-8335-92BF-C40D-E50CA7CCE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70" y="4159784"/>
            <a:ext cx="3429479" cy="201005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EBD04F-CAAF-2247-9916-2A02173C1F70}"/>
              </a:ext>
            </a:extLst>
          </p:cNvPr>
          <p:cNvSpPr/>
          <p:nvPr/>
        </p:nvSpPr>
        <p:spPr>
          <a:xfrm>
            <a:off x="5673725" y="4444303"/>
            <a:ext cx="1358900" cy="23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D0649C3D-17C0-B295-B450-F5EC1EEE3AA2}"/>
              </a:ext>
            </a:extLst>
          </p:cNvPr>
          <p:cNvSpPr/>
          <p:nvPr/>
        </p:nvSpPr>
        <p:spPr>
          <a:xfrm rot="5400000" flipH="1" flipV="1">
            <a:off x="7024204" y="2934107"/>
            <a:ext cx="754953" cy="2265439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7FF90D-1E9A-70C6-F6CA-D2FE38AC8936}"/>
              </a:ext>
            </a:extLst>
          </p:cNvPr>
          <p:cNvSpPr/>
          <p:nvPr/>
        </p:nvSpPr>
        <p:spPr>
          <a:xfrm>
            <a:off x="9212401" y="5672138"/>
            <a:ext cx="760273" cy="2357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FDA1329-973D-2C5A-35AD-2D1E1EC174CD}"/>
              </a:ext>
            </a:extLst>
          </p:cNvPr>
          <p:cNvSpPr txBox="1">
            <a:spLocks/>
          </p:cNvSpPr>
          <p:nvPr/>
        </p:nvSpPr>
        <p:spPr>
          <a:xfrm>
            <a:off x="834098" y="6184649"/>
            <a:ext cx="4748513" cy="711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</a:t>
            </a:r>
            <a:r>
              <a:rPr lang="ko-KR" altLang="en-US" sz="1400" dirty="0"/>
              <a:t>텍스트모드 환경 </a:t>
            </a:r>
            <a:r>
              <a:rPr lang="en-US" altLang="ko-KR" sz="1400" dirty="0"/>
              <a:t>mount</a:t>
            </a:r>
            <a:r>
              <a:rPr lang="ko-KR" altLang="en-US" sz="1400" dirty="0"/>
              <a:t> 사용법</a:t>
            </a:r>
            <a:r>
              <a:rPr lang="en-US" altLang="ko-KR" sz="1400" dirty="0"/>
              <a:t>(USB)</a:t>
            </a:r>
          </a:p>
          <a:p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ko-KR" altLang="en-US" sz="1400" dirty="0"/>
              <a:t>상당 오른쪽 </a:t>
            </a:r>
            <a:r>
              <a:rPr lang="en-US" altLang="ko-KR" sz="1400" dirty="0"/>
              <a:t>USB</a:t>
            </a:r>
            <a:r>
              <a:rPr lang="ko-KR" altLang="en-US" sz="1400" dirty="0"/>
              <a:t>아이콘에 </a:t>
            </a:r>
            <a:r>
              <a:rPr lang="en-US" altLang="ko-KR" sz="1400" dirty="0"/>
              <a:t>Connect</a:t>
            </a:r>
            <a:r>
              <a:rPr lang="ko-KR" altLang="en-US" sz="1400" dirty="0"/>
              <a:t>하여 </a:t>
            </a:r>
            <a:r>
              <a:rPr lang="en-US" altLang="ko-KR" sz="1400" dirty="0"/>
              <a:t>USB </a:t>
            </a:r>
            <a:r>
              <a:rPr lang="ko-KR" altLang="en-US" sz="1400" dirty="0"/>
              <a:t>연결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1429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68D1E5C-D6B7-28CE-8F47-AD9D6F60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61949"/>
            <a:ext cx="5082646" cy="4048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284A0A-8A8A-B948-82A3-43F9D872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45" y="361949"/>
            <a:ext cx="6258605" cy="371032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4B80438D-CD95-0283-3DD4-0AB3DCCCE30A}"/>
              </a:ext>
            </a:extLst>
          </p:cNvPr>
          <p:cNvSpPr txBox="1">
            <a:spLocks/>
          </p:cNvSpPr>
          <p:nvPr/>
        </p:nvSpPr>
        <p:spPr>
          <a:xfrm>
            <a:off x="395947" y="4725769"/>
            <a:ext cx="5404097" cy="1968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CD/DVD, USB </a:t>
            </a:r>
            <a:r>
              <a:rPr lang="ko-KR" altLang="en-US" sz="1400" dirty="0"/>
              <a:t>디렉터리 생성 및 </a:t>
            </a:r>
            <a:r>
              <a:rPr lang="en-US" altLang="ko-KR" sz="1400" dirty="0"/>
              <a:t>CD/DVD</a:t>
            </a:r>
            <a:r>
              <a:rPr lang="ko-KR" altLang="en-US" sz="1400" dirty="0"/>
              <a:t>장치</a:t>
            </a:r>
            <a:r>
              <a:rPr lang="en-US" altLang="ko-KR" sz="1400" dirty="0"/>
              <a:t> </a:t>
            </a:r>
            <a:r>
              <a:rPr lang="ko-KR" altLang="en-US" sz="1400" dirty="0"/>
              <a:t>연결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(1) mount</a:t>
            </a:r>
            <a:r>
              <a:rPr lang="ko-KR" altLang="en-US" sz="1400" dirty="0"/>
              <a:t>시 그림</a:t>
            </a:r>
            <a:r>
              <a:rPr lang="en-US" altLang="ko-KR" sz="1400" dirty="0"/>
              <a:t>(1)</a:t>
            </a:r>
            <a:r>
              <a:rPr lang="ko-KR" altLang="en-US" sz="1400" dirty="0"/>
              <a:t>과 같이 </a:t>
            </a:r>
            <a:r>
              <a:rPr lang="en-US" altLang="ko-KR" sz="1400" dirty="0"/>
              <a:t>CD/DVD, USB </a:t>
            </a:r>
            <a:r>
              <a:rPr lang="ko-KR" altLang="en-US" sz="1400" dirty="0" err="1"/>
              <a:t>연결된게</a:t>
            </a:r>
            <a:r>
              <a:rPr lang="ko-KR" altLang="en-US" sz="1400" dirty="0"/>
              <a:t> 보이지 않음</a:t>
            </a:r>
            <a:endParaRPr lang="en-US" altLang="ko-KR" sz="1400" dirty="0"/>
          </a:p>
          <a:p>
            <a:r>
              <a:rPr lang="en-US" altLang="ko-KR" sz="1400" dirty="0"/>
              <a:t> (2) </a:t>
            </a:r>
            <a:r>
              <a:rPr lang="ko-KR" altLang="en-US" sz="1400" dirty="0"/>
              <a:t>특정 디렉토리에 직접 연결을 </a:t>
            </a:r>
            <a:r>
              <a:rPr lang="ko-KR" altLang="en-US" sz="1400" dirty="0" err="1"/>
              <a:t>해줘야함</a:t>
            </a:r>
            <a:endParaRPr lang="en-US" altLang="ko-KR" sz="1400" dirty="0"/>
          </a:p>
          <a:p>
            <a:r>
              <a:rPr lang="en-US" altLang="ko-KR" sz="1400" dirty="0"/>
              <a:t> (3) media </a:t>
            </a:r>
            <a:r>
              <a:rPr lang="ko-KR" altLang="en-US" sz="1400" dirty="0"/>
              <a:t>폴더로 이동</a:t>
            </a:r>
            <a:r>
              <a:rPr lang="en-US" altLang="ko-KR" sz="1400" dirty="0"/>
              <a:t>(</a:t>
            </a:r>
            <a:r>
              <a:rPr lang="ko-KR" altLang="en-US" sz="1400" dirty="0"/>
              <a:t>관례적으로 </a:t>
            </a:r>
            <a:r>
              <a:rPr lang="en-US" altLang="ko-KR" sz="1400" dirty="0"/>
              <a:t>media</a:t>
            </a:r>
            <a:r>
              <a:rPr lang="ko-KR" altLang="en-US" sz="1400" dirty="0"/>
              <a:t>라는 폴더에 연결</a:t>
            </a:r>
            <a:r>
              <a:rPr lang="en-US" altLang="ko-KR" sz="1400" dirty="0"/>
              <a:t>)</a:t>
            </a:r>
            <a:r>
              <a:rPr lang="ko-KR" altLang="en-US" sz="1400" dirty="0"/>
              <a:t>   </a:t>
            </a:r>
            <a:endParaRPr lang="en-US" altLang="ko-KR" sz="1400" dirty="0"/>
          </a:p>
          <a:p>
            <a:r>
              <a:rPr lang="en-US" altLang="ko-KR" sz="1400" dirty="0"/>
              <a:t> (4) </a:t>
            </a:r>
            <a:r>
              <a:rPr lang="en-US" altLang="ko-KR" sz="1400" dirty="0" err="1"/>
              <a:t>cdrom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usb</a:t>
            </a:r>
            <a:r>
              <a:rPr lang="en-US" altLang="ko-KR" sz="1400" dirty="0"/>
              <a:t> </a:t>
            </a:r>
            <a:r>
              <a:rPr lang="ko-KR" altLang="en-US" sz="1400" dirty="0"/>
              <a:t>디렉터리 생성</a:t>
            </a:r>
            <a:endParaRPr lang="en-US" altLang="ko-KR" sz="1400" dirty="0"/>
          </a:p>
          <a:p>
            <a:r>
              <a:rPr lang="en-US" altLang="ko-KR" sz="1400" dirty="0"/>
              <a:t> (5) </a:t>
            </a:r>
            <a:r>
              <a:rPr lang="en-US" altLang="ko-KR" sz="1400" dirty="0" err="1"/>
              <a:t>cdrom</a:t>
            </a:r>
            <a:r>
              <a:rPr lang="ko-KR" altLang="en-US" sz="1400" dirty="0"/>
              <a:t>장치를 </a:t>
            </a:r>
            <a:r>
              <a:rPr lang="en-US" altLang="ko-KR" sz="1400" dirty="0" err="1"/>
              <a:t>cdrom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mount</a:t>
            </a:r>
            <a:r>
              <a:rPr lang="ko-KR" altLang="en-US" sz="1400" dirty="0"/>
              <a:t>로 연결</a:t>
            </a:r>
            <a:endParaRPr lang="en-US" altLang="ko-KR" sz="1400" dirty="0"/>
          </a:p>
          <a:p>
            <a:r>
              <a:rPr lang="en-US" altLang="ko-KR" sz="1400" dirty="0"/>
              <a:t> (6) home</a:t>
            </a:r>
            <a:r>
              <a:rPr lang="ko-KR" altLang="en-US" sz="1400" dirty="0"/>
              <a:t>으로 이동해 </a:t>
            </a:r>
            <a:r>
              <a:rPr lang="en-US" altLang="ko-KR" sz="1400" dirty="0" err="1"/>
              <a:t>umount</a:t>
            </a:r>
            <a:r>
              <a:rPr lang="ko-KR" altLang="en-US" sz="1400" dirty="0"/>
              <a:t>로 장치 연결 해지</a:t>
            </a:r>
            <a:endParaRPr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69C6351-1461-9B9B-0967-60BD68E8EA07}"/>
              </a:ext>
            </a:extLst>
          </p:cNvPr>
          <p:cNvSpPr txBox="1">
            <a:spLocks/>
          </p:cNvSpPr>
          <p:nvPr/>
        </p:nvSpPr>
        <p:spPr>
          <a:xfrm>
            <a:off x="2450013" y="4410074"/>
            <a:ext cx="1077970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그림</a:t>
            </a:r>
            <a:r>
              <a:rPr lang="en-US" altLang="ko-KR" sz="1400" dirty="0"/>
              <a:t>(1) -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E427C-1CF2-5FF6-672A-EDA48F8CF246}"/>
              </a:ext>
            </a:extLst>
          </p:cNvPr>
          <p:cNvSpPr/>
          <p:nvPr/>
        </p:nvSpPr>
        <p:spPr>
          <a:xfrm>
            <a:off x="5800044" y="942975"/>
            <a:ext cx="2329543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FBEA0AA-502A-3C7F-1228-34268AAA6692}"/>
              </a:ext>
            </a:extLst>
          </p:cNvPr>
          <p:cNvCxnSpPr>
            <a:cxnSpLocks/>
          </p:cNvCxnSpPr>
          <p:nvPr/>
        </p:nvCxnSpPr>
        <p:spPr>
          <a:xfrm>
            <a:off x="8134349" y="1085850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EC06C810-CEA7-FDE6-1C53-525D12D91BEA}"/>
              </a:ext>
            </a:extLst>
          </p:cNvPr>
          <p:cNvSpPr txBox="1">
            <a:spLocks/>
          </p:cNvSpPr>
          <p:nvPr/>
        </p:nvSpPr>
        <p:spPr>
          <a:xfrm>
            <a:off x="8613717" y="872488"/>
            <a:ext cx="2464808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media </a:t>
            </a:r>
            <a:r>
              <a:rPr lang="ko-KR" altLang="en-US" sz="1100" dirty="0">
                <a:solidFill>
                  <a:srgbClr val="FF0000"/>
                </a:solidFill>
              </a:rPr>
              <a:t>폴더로 이동하여 리스트 확인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7B38C9-CA37-1C5C-1C5B-0913DB57B951}"/>
              </a:ext>
            </a:extLst>
          </p:cNvPr>
          <p:cNvSpPr/>
          <p:nvPr/>
        </p:nvSpPr>
        <p:spPr>
          <a:xfrm>
            <a:off x="5812744" y="1285875"/>
            <a:ext cx="2645456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C212E6-0160-67BD-6612-7A2293BCA37D}"/>
              </a:ext>
            </a:extLst>
          </p:cNvPr>
          <p:cNvCxnSpPr>
            <a:cxnSpLocks/>
          </p:cNvCxnSpPr>
          <p:nvPr/>
        </p:nvCxnSpPr>
        <p:spPr>
          <a:xfrm>
            <a:off x="8456624" y="1428750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2C61ACC0-1A41-D635-05B5-4A2E848B7E51}"/>
              </a:ext>
            </a:extLst>
          </p:cNvPr>
          <p:cNvSpPr txBox="1">
            <a:spLocks/>
          </p:cNvSpPr>
          <p:nvPr/>
        </p:nvSpPr>
        <p:spPr>
          <a:xfrm>
            <a:off x="8926468" y="1215388"/>
            <a:ext cx="2464808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err="1">
                <a:solidFill>
                  <a:srgbClr val="FF0000"/>
                </a:solidFill>
              </a:rPr>
              <a:t>cdrom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en-US" altLang="ko-KR" sz="1100" dirty="0" err="1">
                <a:solidFill>
                  <a:srgbClr val="FF0000"/>
                </a:solidFill>
              </a:rPr>
              <a:t>usb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디렉터리 생성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B69AE7-F880-A572-9619-35B71F8EC2C4}"/>
              </a:ext>
            </a:extLst>
          </p:cNvPr>
          <p:cNvSpPr/>
          <p:nvPr/>
        </p:nvSpPr>
        <p:spPr>
          <a:xfrm>
            <a:off x="5793694" y="1933575"/>
            <a:ext cx="3248706" cy="314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6A56BE-7498-91F6-1A9E-612DE0AEA796}"/>
              </a:ext>
            </a:extLst>
          </p:cNvPr>
          <p:cNvSpPr/>
          <p:nvPr/>
        </p:nvSpPr>
        <p:spPr>
          <a:xfrm>
            <a:off x="7520894" y="2406650"/>
            <a:ext cx="2429556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EF88D97A-795C-0698-BD5A-0CC3CF9F51F3}"/>
              </a:ext>
            </a:extLst>
          </p:cNvPr>
          <p:cNvSpPr txBox="1">
            <a:spLocks/>
          </p:cNvSpPr>
          <p:nvPr/>
        </p:nvSpPr>
        <p:spPr>
          <a:xfrm>
            <a:off x="9717678" y="1943098"/>
            <a:ext cx="2198097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err="1">
                <a:solidFill>
                  <a:srgbClr val="FF0000"/>
                </a:solidFill>
              </a:rPr>
              <a:t>cdrom</a:t>
            </a:r>
            <a:r>
              <a:rPr lang="ko-KR" altLang="en-US" sz="1100" dirty="0">
                <a:solidFill>
                  <a:srgbClr val="FF0000"/>
                </a:solidFill>
              </a:rPr>
              <a:t>을 </a:t>
            </a:r>
            <a:r>
              <a:rPr lang="en-US" altLang="ko-KR" sz="1100" dirty="0" err="1">
                <a:solidFill>
                  <a:srgbClr val="FF0000"/>
                </a:solidFill>
              </a:rPr>
              <a:t>cdrom</a:t>
            </a:r>
            <a:r>
              <a:rPr lang="ko-KR" altLang="en-US" sz="1100" dirty="0">
                <a:solidFill>
                  <a:srgbClr val="FF0000"/>
                </a:solidFill>
              </a:rPr>
              <a:t>폴더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디렉터리에 </a:t>
            </a:r>
            <a:r>
              <a:rPr lang="en-US" altLang="ko-KR" sz="1100" dirty="0">
                <a:solidFill>
                  <a:srgbClr val="FF0000"/>
                </a:solidFill>
              </a:rPr>
              <a:t>mount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521A037-E272-6A04-7454-7822A87EDA00}"/>
              </a:ext>
            </a:extLst>
          </p:cNvPr>
          <p:cNvCxnSpPr>
            <a:cxnSpLocks/>
          </p:cNvCxnSpPr>
          <p:nvPr/>
        </p:nvCxnSpPr>
        <p:spPr>
          <a:xfrm flipV="1">
            <a:off x="8606790" y="2163445"/>
            <a:ext cx="1168400" cy="2476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A54174-8F27-58D9-D477-4831C9E16409}"/>
              </a:ext>
            </a:extLst>
          </p:cNvPr>
          <p:cNvSpPr/>
          <p:nvPr/>
        </p:nvSpPr>
        <p:spPr>
          <a:xfrm>
            <a:off x="5780994" y="3371850"/>
            <a:ext cx="4798106" cy="2000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3D5269F-539E-C44E-C7C8-C22EB7368263}"/>
              </a:ext>
            </a:extLst>
          </p:cNvPr>
          <p:cNvSpPr txBox="1">
            <a:spLocks/>
          </p:cNvSpPr>
          <p:nvPr/>
        </p:nvSpPr>
        <p:spPr>
          <a:xfrm>
            <a:off x="10580499" y="3280480"/>
            <a:ext cx="1180868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rgbClr val="FFFF00"/>
                </a:solidFill>
              </a:rPr>
              <a:t>장치 연결 확인</a:t>
            </a:r>
            <a:endParaRPr lang="en-US" altLang="ko-KR" sz="1100" dirty="0">
              <a:solidFill>
                <a:srgbClr val="FFFF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36ADF0A-F073-EBBD-4312-CF0BD583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44" y="4405644"/>
            <a:ext cx="4078259" cy="177660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2E2E69-5543-62CE-35F9-C42DE95F6167}"/>
              </a:ext>
            </a:extLst>
          </p:cNvPr>
          <p:cNvSpPr/>
          <p:nvPr/>
        </p:nvSpPr>
        <p:spPr>
          <a:xfrm>
            <a:off x="5812744" y="5680779"/>
            <a:ext cx="2824788" cy="474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264C8FC-BBD8-04C7-E68F-FC4F8339988D}"/>
              </a:ext>
            </a:extLst>
          </p:cNvPr>
          <p:cNvCxnSpPr>
            <a:cxnSpLocks/>
          </p:cNvCxnSpPr>
          <p:nvPr/>
        </p:nvCxnSpPr>
        <p:spPr>
          <a:xfrm>
            <a:off x="8634424" y="5915729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B840D53B-DA15-AD65-FDF9-DB324E852531}"/>
              </a:ext>
            </a:extLst>
          </p:cNvPr>
          <p:cNvSpPr txBox="1">
            <a:spLocks/>
          </p:cNvSpPr>
          <p:nvPr/>
        </p:nvSpPr>
        <p:spPr>
          <a:xfrm>
            <a:off x="9104268" y="5702367"/>
            <a:ext cx="1544682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</a:rPr>
              <a:t>umount</a:t>
            </a:r>
            <a:r>
              <a:rPr lang="ko-KR" altLang="en-US" sz="1100" dirty="0">
                <a:solidFill>
                  <a:srgbClr val="FF0000"/>
                </a:solidFill>
              </a:rPr>
              <a:t>로 연결 해지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676BBAA-7E6A-5D7A-B24D-2E0702D67314}"/>
              </a:ext>
            </a:extLst>
          </p:cNvPr>
          <p:cNvSpPr/>
          <p:nvPr/>
        </p:nvSpPr>
        <p:spPr>
          <a:xfrm rot="5400000">
            <a:off x="7730241" y="4143053"/>
            <a:ext cx="243262" cy="2372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53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83610-4876-CA34-C16C-DE6BF247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74" y="618735"/>
            <a:ext cx="7470900" cy="43152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EB5B16F-5CF2-588D-759E-590AA284EEDE}"/>
              </a:ext>
            </a:extLst>
          </p:cNvPr>
          <p:cNvSpPr txBox="1">
            <a:spLocks/>
          </p:cNvSpPr>
          <p:nvPr/>
        </p:nvSpPr>
        <p:spPr>
          <a:xfrm>
            <a:off x="2167598" y="4727324"/>
            <a:ext cx="8294662" cy="1968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6. USB</a:t>
            </a:r>
            <a:r>
              <a:rPr lang="ko-KR" altLang="en-US" sz="1400" dirty="0"/>
              <a:t>장치</a:t>
            </a:r>
            <a:r>
              <a:rPr lang="en-US" altLang="ko-KR" sz="1400" dirty="0"/>
              <a:t> </a:t>
            </a:r>
            <a:r>
              <a:rPr lang="ko-KR" altLang="en-US" sz="1400" dirty="0"/>
              <a:t>연결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(1) sbd1(</a:t>
            </a:r>
            <a:r>
              <a:rPr lang="en-US" altLang="ko-KR" sz="1400" dirty="0" err="1"/>
              <a:t>usb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usb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mount</a:t>
            </a:r>
          </a:p>
          <a:p>
            <a:r>
              <a:rPr lang="en-US" altLang="ko-KR" sz="1400" dirty="0"/>
              <a:t>     (ex. </a:t>
            </a:r>
            <a:r>
              <a:rPr lang="ko-KR" altLang="en-US" sz="1400" dirty="0"/>
              <a:t>첫번째 하드는 </a:t>
            </a:r>
            <a:r>
              <a:rPr lang="en-US" altLang="ko-KR" sz="1400" dirty="0" err="1"/>
              <a:t>sda</a:t>
            </a:r>
            <a:r>
              <a:rPr lang="en-US" altLang="ko-KR" sz="1400" dirty="0"/>
              <a:t>, </a:t>
            </a:r>
            <a:r>
              <a:rPr lang="ko-KR" altLang="en-US" sz="1400" dirty="0"/>
              <a:t>두번째 하드는 </a:t>
            </a:r>
            <a:r>
              <a:rPr lang="en-US" altLang="ko-KR" sz="1400" dirty="0" err="1"/>
              <a:t>sdb</a:t>
            </a:r>
            <a:r>
              <a:rPr lang="ko-KR" altLang="en-US" sz="1400" dirty="0"/>
              <a:t>식으로 </a:t>
            </a:r>
            <a:r>
              <a:rPr lang="en-US" altLang="ko-KR" sz="1400" dirty="0" err="1"/>
              <a:t>a~z</a:t>
            </a:r>
            <a:r>
              <a:rPr lang="ko-KR" altLang="en-US" sz="1400" dirty="0"/>
              <a:t>의 순서로 쓴다</a:t>
            </a:r>
            <a:r>
              <a:rPr lang="en-US" altLang="ko-KR" sz="1400" dirty="0"/>
              <a:t>, </a:t>
            </a:r>
            <a:r>
              <a:rPr lang="ko-KR" altLang="en-US" sz="1400" dirty="0"/>
              <a:t>알파벳 뒤의 숫자는 파티션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 (2) </a:t>
            </a:r>
            <a:r>
              <a:rPr lang="en-US" altLang="ko-KR" sz="1400" dirty="0" err="1"/>
              <a:t>usb</a:t>
            </a:r>
            <a:r>
              <a:rPr lang="ko-KR" altLang="en-US" sz="1400" dirty="0"/>
              <a:t>폴더로 이동해 리스트 확인</a:t>
            </a:r>
            <a:endParaRPr lang="en-US" altLang="ko-KR" sz="1400" dirty="0"/>
          </a:p>
          <a:p>
            <a:r>
              <a:rPr lang="en-US" altLang="ko-KR" sz="1400" dirty="0"/>
              <a:t> (3) home</a:t>
            </a:r>
            <a:r>
              <a:rPr lang="ko-KR" altLang="en-US" sz="1400" dirty="0"/>
              <a:t>으로 이동해 </a:t>
            </a:r>
            <a:r>
              <a:rPr lang="en-US" altLang="ko-KR" sz="1400" dirty="0" err="1"/>
              <a:t>umount</a:t>
            </a:r>
            <a:r>
              <a:rPr lang="ko-KR" altLang="en-US" sz="1400" dirty="0"/>
              <a:t>로 장치 연결 해지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347A05-C16C-5854-D950-095DCBE4A339}"/>
              </a:ext>
            </a:extLst>
          </p:cNvPr>
          <p:cNvSpPr/>
          <p:nvPr/>
        </p:nvSpPr>
        <p:spPr>
          <a:xfrm>
            <a:off x="3910304" y="1188718"/>
            <a:ext cx="2661945" cy="23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762A96F-109F-0A33-A501-4174DB274C5E}"/>
              </a:ext>
            </a:extLst>
          </p:cNvPr>
          <p:cNvSpPr txBox="1">
            <a:spLocks/>
          </p:cNvSpPr>
          <p:nvPr/>
        </p:nvSpPr>
        <p:spPr>
          <a:xfrm>
            <a:off x="7129461" y="1097337"/>
            <a:ext cx="2198097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sdb1(</a:t>
            </a:r>
            <a:r>
              <a:rPr lang="en-US" altLang="ko-KR" sz="1100" dirty="0" err="1">
                <a:solidFill>
                  <a:srgbClr val="FF0000"/>
                </a:solidFill>
              </a:rPr>
              <a:t>usb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을 </a:t>
            </a:r>
            <a:r>
              <a:rPr lang="en-US" altLang="ko-KR" sz="1100" dirty="0" err="1">
                <a:solidFill>
                  <a:srgbClr val="FF0000"/>
                </a:solidFill>
              </a:rPr>
              <a:t>usb</a:t>
            </a:r>
            <a:r>
              <a:rPr lang="ko-KR" altLang="en-US" sz="1100" dirty="0">
                <a:solidFill>
                  <a:srgbClr val="FF0000"/>
                </a:solidFill>
              </a:rPr>
              <a:t>폴더에 </a:t>
            </a:r>
            <a:r>
              <a:rPr lang="en-US" altLang="ko-KR" sz="1100" dirty="0">
                <a:solidFill>
                  <a:srgbClr val="FF0000"/>
                </a:solidFill>
              </a:rPr>
              <a:t>mount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F4A60E-94D8-4FAF-AF47-91F2152F55D0}"/>
              </a:ext>
            </a:extLst>
          </p:cNvPr>
          <p:cNvCxnSpPr>
            <a:cxnSpLocks/>
          </p:cNvCxnSpPr>
          <p:nvPr/>
        </p:nvCxnSpPr>
        <p:spPr>
          <a:xfrm>
            <a:off x="6572249" y="1306830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2C4244-68EB-B574-1035-69C295E82FC3}"/>
              </a:ext>
            </a:extLst>
          </p:cNvPr>
          <p:cNvSpPr/>
          <p:nvPr/>
        </p:nvSpPr>
        <p:spPr>
          <a:xfrm>
            <a:off x="2204674" y="1720215"/>
            <a:ext cx="6131606" cy="4832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96D67B-858C-58C6-F159-E43F535DB2CE}"/>
              </a:ext>
            </a:extLst>
          </p:cNvPr>
          <p:cNvCxnSpPr/>
          <p:nvPr/>
        </p:nvCxnSpPr>
        <p:spPr>
          <a:xfrm>
            <a:off x="5010150" y="2355850"/>
            <a:ext cx="2495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8E0509-FE78-DC6E-339E-1A4DF5770277}"/>
              </a:ext>
            </a:extLst>
          </p:cNvPr>
          <p:cNvCxnSpPr/>
          <p:nvPr/>
        </p:nvCxnSpPr>
        <p:spPr>
          <a:xfrm>
            <a:off x="6032500" y="3016250"/>
            <a:ext cx="2495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477859-8833-8C14-D4AC-920210C09B5D}"/>
              </a:ext>
            </a:extLst>
          </p:cNvPr>
          <p:cNvSpPr/>
          <p:nvPr/>
        </p:nvSpPr>
        <p:spPr>
          <a:xfrm>
            <a:off x="3884884" y="4146550"/>
            <a:ext cx="1600553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2B84F2-4962-12D9-3408-CE7CF24B70C4}"/>
              </a:ext>
            </a:extLst>
          </p:cNvPr>
          <p:cNvCxnSpPr>
            <a:cxnSpLocks/>
          </p:cNvCxnSpPr>
          <p:nvPr/>
        </p:nvCxnSpPr>
        <p:spPr>
          <a:xfrm>
            <a:off x="5484189" y="4224089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AE4C47F9-77E2-A369-96F1-8557329A5608}"/>
              </a:ext>
            </a:extLst>
          </p:cNvPr>
          <p:cNvSpPr txBox="1">
            <a:spLocks/>
          </p:cNvSpPr>
          <p:nvPr/>
        </p:nvSpPr>
        <p:spPr>
          <a:xfrm>
            <a:off x="5954033" y="4010727"/>
            <a:ext cx="1544682" cy="418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</a:rPr>
              <a:t>umount</a:t>
            </a:r>
            <a:r>
              <a:rPr lang="ko-KR" altLang="en-US" sz="1100" dirty="0">
                <a:solidFill>
                  <a:srgbClr val="FF0000"/>
                </a:solidFill>
              </a:rPr>
              <a:t>로 연결 해지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0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D164A-1820-9CC3-7D0E-1C8900B7B693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228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0F9A7DC-0248-AD89-4C87-9E44E0E9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05" y="952413"/>
            <a:ext cx="5004335" cy="41218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E08DC7-ED26-2E28-1683-D30FB707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49" y="970008"/>
            <a:ext cx="5004335" cy="4012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2F3287-CE48-3C6E-77CA-4D82CEF35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70" y="1383614"/>
            <a:ext cx="3436148" cy="287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4DFD5E-1761-C08D-443E-740D756B25F7}"/>
              </a:ext>
            </a:extLst>
          </p:cNvPr>
          <p:cNvSpPr/>
          <p:nvPr/>
        </p:nvSpPr>
        <p:spPr>
          <a:xfrm>
            <a:off x="2973757" y="4426210"/>
            <a:ext cx="1321405" cy="244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7404F757-7844-4CEF-3E8E-206FED128C87}"/>
              </a:ext>
            </a:extLst>
          </p:cNvPr>
          <p:cNvSpPr/>
          <p:nvPr/>
        </p:nvSpPr>
        <p:spPr>
          <a:xfrm flipV="1">
            <a:off x="4295162" y="3043202"/>
            <a:ext cx="666902" cy="1579132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5B2E391-5843-099A-7FBF-52A92E380C4B}"/>
              </a:ext>
            </a:extLst>
          </p:cNvPr>
          <p:cNvSpPr txBox="1">
            <a:spLocks/>
          </p:cNvSpPr>
          <p:nvPr/>
        </p:nvSpPr>
        <p:spPr>
          <a:xfrm>
            <a:off x="1067970" y="5074259"/>
            <a:ext cx="4284206" cy="505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3. Play virtual machine </a:t>
            </a:r>
            <a:r>
              <a:rPr lang="ko-KR" altLang="en-US" sz="1400" dirty="0"/>
              <a:t>실행하여 </a:t>
            </a:r>
            <a:r>
              <a:rPr lang="en-US" altLang="ko-KR" sz="1400" dirty="0"/>
              <a:t>‘install’ </a:t>
            </a:r>
            <a:r>
              <a:rPr lang="ko-KR" altLang="en-US" sz="1400" dirty="0"/>
              <a:t>진행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1F0AD0-F27B-B30A-A08F-96496871EB36}"/>
              </a:ext>
            </a:extLst>
          </p:cNvPr>
          <p:cNvSpPr/>
          <p:nvPr/>
        </p:nvSpPr>
        <p:spPr>
          <a:xfrm>
            <a:off x="8993721" y="2487333"/>
            <a:ext cx="1785404" cy="17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1A1C4B4-CFDE-E159-08F8-B5E608019742}"/>
              </a:ext>
            </a:extLst>
          </p:cNvPr>
          <p:cNvSpPr txBox="1">
            <a:spLocks/>
          </p:cNvSpPr>
          <p:nvPr/>
        </p:nvSpPr>
        <p:spPr>
          <a:xfrm>
            <a:off x="8202295" y="5099524"/>
            <a:ext cx="1261746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4. </a:t>
            </a:r>
            <a:r>
              <a:rPr lang="ko-KR" altLang="en-US" sz="1400" dirty="0"/>
              <a:t>영어 선택</a:t>
            </a:r>
            <a:endParaRPr lang="en-US" altLang="ko-KR" sz="14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CBCC506-944F-210D-D9E7-C6C7E4257D57}"/>
              </a:ext>
            </a:extLst>
          </p:cNvPr>
          <p:cNvSpPr txBox="1">
            <a:spLocks/>
          </p:cNvSpPr>
          <p:nvPr/>
        </p:nvSpPr>
        <p:spPr>
          <a:xfrm>
            <a:off x="795362" y="5761834"/>
            <a:ext cx="10553886" cy="755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+mj-ea"/>
              </a:rPr>
              <a:t>★ </a:t>
            </a:r>
            <a:r>
              <a:rPr lang="ko-KR" altLang="en-US" sz="1800" b="1" dirty="0">
                <a:latin typeface="+mj-ea"/>
              </a:rPr>
              <a:t>이후 설치 방법은 </a:t>
            </a:r>
            <a:r>
              <a:rPr lang="en-US" altLang="ko-KR" sz="1800" b="1" dirty="0">
                <a:latin typeface="+mj-ea"/>
              </a:rPr>
              <a:t>1</a:t>
            </a:r>
            <a:r>
              <a:rPr lang="ko-KR" altLang="en-US" sz="1800" b="1" dirty="0">
                <a:latin typeface="+mj-ea"/>
              </a:rPr>
              <a:t>주차 내용에 </a:t>
            </a:r>
            <a:r>
              <a:rPr lang="en-US" altLang="ko-KR" sz="1800" b="1" dirty="0">
                <a:latin typeface="+mj-ea"/>
              </a:rPr>
              <a:t>P27~P30 </a:t>
            </a:r>
            <a:r>
              <a:rPr lang="ko-KR" altLang="en-US" sz="1800" b="1" dirty="0">
                <a:latin typeface="+mj-ea"/>
              </a:rPr>
              <a:t>참고하고 이중 소프트웨어 선택에 </a:t>
            </a:r>
            <a:r>
              <a:rPr lang="ko-KR" altLang="en-US" sz="1800" b="1" u="sng" dirty="0">
                <a:latin typeface="+mj-ea"/>
              </a:rPr>
              <a:t>최소설치</a:t>
            </a:r>
            <a:r>
              <a:rPr lang="en-US" altLang="ko-KR" sz="1800" b="1" u="sng" dirty="0">
                <a:latin typeface="+mj-ea"/>
              </a:rPr>
              <a:t>(Minimal Install)</a:t>
            </a:r>
            <a:r>
              <a:rPr lang="ko-KR" altLang="en-US" sz="1800" b="1" dirty="0">
                <a:latin typeface="+mj-ea"/>
              </a:rPr>
              <a:t>로 한다 </a:t>
            </a:r>
            <a:endParaRPr lang="en-US" altLang="ko-KR" sz="1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464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BAA34F-CD0B-7514-71F5-D9FA58468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64" y="390299"/>
            <a:ext cx="4570736" cy="286725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5098960-19DD-65CE-6076-A9DF2DDE88A5}"/>
              </a:ext>
            </a:extLst>
          </p:cNvPr>
          <p:cNvSpPr txBox="1">
            <a:spLocks/>
          </p:cNvSpPr>
          <p:nvPr/>
        </p:nvSpPr>
        <p:spPr>
          <a:xfrm>
            <a:off x="1813339" y="3257550"/>
            <a:ext cx="2181586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5. </a:t>
            </a:r>
            <a:r>
              <a:rPr lang="ko-KR" altLang="en-US" sz="1400" dirty="0"/>
              <a:t>부팅 이후의 초기 화면 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99BCAF-0FAC-37D7-8278-9783ED21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50" y="399651"/>
            <a:ext cx="4570736" cy="28578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CDC498-21A7-BF63-A6F9-DDEE84028D3C}"/>
              </a:ext>
            </a:extLst>
          </p:cNvPr>
          <p:cNvSpPr/>
          <p:nvPr/>
        </p:nvSpPr>
        <p:spPr>
          <a:xfrm>
            <a:off x="5986150" y="1563408"/>
            <a:ext cx="1785404" cy="372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508E9B6-D189-068B-0C4C-C7A0439A92C8}"/>
              </a:ext>
            </a:extLst>
          </p:cNvPr>
          <p:cNvSpPr txBox="1">
            <a:spLocks/>
          </p:cNvSpPr>
          <p:nvPr/>
        </p:nvSpPr>
        <p:spPr>
          <a:xfrm>
            <a:off x="6249798" y="3238500"/>
            <a:ext cx="4128863" cy="743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6. Root</a:t>
            </a:r>
            <a:r>
              <a:rPr lang="ko-KR" altLang="en-US" sz="1400" dirty="0"/>
              <a:t> 사용자로 로그인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패스워드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화면에 </a:t>
            </a:r>
            <a:r>
              <a:rPr lang="ko-KR" altLang="en-US" sz="1400" dirty="0" err="1"/>
              <a:t>보이지않는것</a:t>
            </a:r>
            <a:r>
              <a:rPr lang="ko-KR" altLang="en-US" sz="1400" dirty="0"/>
              <a:t> 참고</a:t>
            </a:r>
            <a:r>
              <a:rPr lang="en-US" altLang="ko-KR" sz="1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BA76E-D1C9-769D-5323-23CFEC03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5" y="4000604"/>
            <a:ext cx="4570736" cy="2114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9C7EC-9344-ED53-68E5-4C3669A26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150" y="4000604"/>
            <a:ext cx="4570736" cy="2743583"/>
          </a:xfrm>
          <a:prstGeom prst="rect">
            <a:avLst/>
          </a:prstGeom>
        </p:spPr>
      </p:pic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3F59CE6D-6848-FE6C-AC5C-A6C80DA5273A}"/>
              </a:ext>
            </a:extLst>
          </p:cNvPr>
          <p:cNvSpPr/>
          <p:nvPr/>
        </p:nvSpPr>
        <p:spPr>
          <a:xfrm rot="16200000">
            <a:off x="5326742" y="4393173"/>
            <a:ext cx="821548" cy="188024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8D77BC-CDF4-D99D-1BAF-170602C234F4}"/>
              </a:ext>
            </a:extLst>
          </p:cNvPr>
          <p:cNvSpPr/>
          <p:nvPr/>
        </p:nvSpPr>
        <p:spPr>
          <a:xfrm>
            <a:off x="618763" y="5886449"/>
            <a:ext cx="4413611" cy="238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24ECCEC-7E9D-2062-3F77-F2830797F125}"/>
              </a:ext>
            </a:extLst>
          </p:cNvPr>
          <p:cNvSpPr txBox="1">
            <a:spLocks/>
          </p:cNvSpPr>
          <p:nvPr/>
        </p:nvSpPr>
        <p:spPr>
          <a:xfrm>
            <a:off x="1813339" y="6115449"/>
            <a:ext cx="1945861" cy="554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7. </a:t>
            </a:r>
            <a:r>
              <a:rPr lang="ko-KR" altLang="en-US" sz="1400" dirty="0"/>
              <a:t>필수 프로그램 설치 </a:t>
            </a:r>
            <a:endParaRPr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CF9DDDC-2067-56A2-C6B3-187C587B3E8B}"/>
              </a:ext>
            </a:extLst>
          </p:cNvPr>
          <p:cNvSpPr txBox="1">
            <a:spLocks/>
          </p:cNvSpPr>
          <p:nvPr/>
        </p:nvSpPr>
        <p:spPr>
          <a:xfrm>
            <a:off x="6828052" y="6405749"/>
            <a:ext cx="1606001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다운 후 설치 완료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9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2387F3-3591-67B6-1C55-F66D54CDF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63" y="399651"/>
            <a:ext cx="4568819" cy="28672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699BDA-36A6-667C-3D23-D9082E98E397}"/>
              </a:ext>
            </a:extLst>
          </p:cNvPr>
          <p:cNvSpPr/>
          <p:nvPr/>
        </p:nvSpPr>
        <p:spPr>
          <a:xfrm>
            <a:off x="618762" y="961714"/>
            <a:ext cx="2035538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1D82DB-32FE-4607-640D-5531E5B49759}"/>
              </a:ext>
            </a:extLst>
          </p:cNvPr>
          <p:cNvSpPr/>
          <p:nvPr/>
        </p:nvSpPr>
        <p:spPr>
          <a:xfrm>
            <a:off x="618762" y="1391434"/>
            <a:ext cx="4454888" cy="63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B5425-0992-9522-BB01-1F66215CE4F6}"/>
              </a:ext>
            </a:extLst>
          </p:cNvPr>
          <p:cNvSpPr/>
          <p:nvPr/>
        </p:nvSpPr>
        <p:spPr>
          <a:xfrm>
            <a:off x="618762" y="2044224"/>
            <a:ext cx="2156188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4EC2E-7A32-7E04-519F-9F3972A54DCD}"/>
              </a:ext>
            </a:extLst>
          </p:cNvPr>
          <p:cNvSpPr txBox="1"/>
          <p:nvPr/>
        </p:nvSpPr>
        <p:spPr>
          <a:xfrm>
            <a:off x="2655889" y="931017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99F7C-CD02-2F57-F92C-FF158067A7EA}"/>
              </a:ext>
            </a:extLst>
          </p:cNvPr>
          <p:cNvSpPr txBox="1"/>
          <p:nvPr/>
        </p:nvSpPr>
        <p:spPr>
          <a:xfrm>
            <a:off x="5051443" y="1550144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D48E4-C22E-F171-AAD3-3711085BC746}"/>
              </a:ext>
            </a:extLst>
          </p:cNvPr>
          <p:cNvSpPr txBox="1"/>
          <p:nvPr/>
        </p:nvSpPr>
        <p:spPr>
          <a:xfrm>
            <a:off x="2760661" y="2002560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71632F-0CC4-F8E6-CB5A-8FBD86B26382}"/>
              </a:ext>
            </a:extLst>
          </p:cNvPr>
          <p:cNvSpPr/>
          <p:nvPr/>
        </p:nvSpPr>
        <p:spPr>
          <a:xfrm>
            <a:off x="609232" y="2272823"/>
            <a:ext cx="2165718" cy="4227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C7192-B779-250E-7956-CC0D423DEED8}"/>
              </a:ext>
            </a:extLst>
          </p:cNvPr>
          <p:cNvSpPr txBox="1"/>
          <p:nvPr/>
        </p:nvSpPr>
        <p:spPr>
          <a:xfrm>
            <a:off x="2760659" y="2312129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+mj-ea"/>
                <a:ea typeface="+mj-ea"/>
              </a:rPr>
              <a:t>④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709B557-D595-3B81-F7CA-991089FE7773}"/>
              </a:ext>
            </a:extLst>
          </p:cNvPr>
          <p:cNvSpPr txBox="1">
            <a:spLocks/>
          </p:cNvSpPr>
          <p:nvPr/>
        </p:nvSpPr>
        <p:spPr>
          <a:xfrm>
            <a:off x="5797353" y="470277"/>
            <a:ext cx="4487550" cy="266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폴더로 이동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업데이트관련 파일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폴더 삭제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사이트에 있는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This.repo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업로드</a:t>
            </a:r>
            <a:endParaRPr lang="en-US" altLang="ko-KR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369108-33B5-F21B-BDAF-B1930475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2" y="3313662"/>
            <a:ext cx="4568819" cy="2582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BCBDF1-6985-234C-8FBD-F677EFBB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30" y="3179428"/>
            <a:ext cx="4154196" cy="2788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2DC0BC15-400F-73BF-71EC-69AD99438289}"/>
              </a:ext>
            </a:extLst>
          </p:cNvPr>
          <p:cNvSpPr txBox="1">
            <a:spLocks/>
          </p:cNvSpPr>
          <p:nvPr/>
        </p:nvSpPr>
        <p:spPr>
          <a:xfrm>
            <a:off x="5964029" y="5968191"/>
            <a:ext cx="4320874" cy="801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300" dirty="0"/>
              <a:t>카페에 있는 </a:t>
            </a:r>
            <a:r>
              <a:rPr lang="en-US" altLang="ko-KR" sz="1300" dirty="0" err="1"/>
              <a:t>This.repo</a:t>
            </a:r>
            <a:r>
              <a:rPr lang="en-US" altLang="ko-KR" sz="1300" dirty="0"/>
              <a:t> </a:t>
            </a:r>
            <a:r>
              <a:rPr lang="ko-KR" altLang="en-US" sz="1300" dirty="0"/>
              <a:t>파일 내용은 텍스트 </a:t>
            </a:r>
            <a:r>
              <a:rPr lang="ko-KR" altLang="en-US" sz="1300" dirty="0" err="1"/>
              <a:t>모드에서복사</a:t>
            </a:r>
            <a:r>
              <a:rPr lang="en-US" altLang="ko-KR" sz="1300" dirty="0"/>
              <a:t>,</a:t>
            </a:r>
            <a:r>
              <a:rPr lang="ko-KR" altLang="en-US" sz="1300" dirty="0"/>
              <a:t>붙여 넣기가 되지 않음 </a:t>
            </a:r>
            <a:endParaRPr lang="en-US" altLang="ko-KR" sz="13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9018C6-CAB1-94D1-FE13-8A107854D28E}"/>
              </a:ext>
            </a:extLst>
          </p:cNvPr>
          <p:cNvSpPr/>
          <p:nvPr/>
        </p:nvSpPr>
        <p:spPr>
          <a:xfrm>
            <a:off x="618762" y="3297135"/>
            <a:ext cx="3719876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43EA178-EFD9-0975-7314-55A4663547D1}"/>
              </a:ext>
            </a:extLst>
          </p:cNvPr>
          <p:cNvSpPr txBox="1">
            <a:spLocks/>
          </p:cNvSpPr>
          <p:nvPr/>
        </p:nvSpPr>
        <p:spPr>
          <a:xfrm>
            <a:off x="1877111" y="5909872"/>
            <a:ext cx="1931491" cy="486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8. </a:t>
            </a:r>
            <a:r>
              <a:rPr lang="ko-KR" altLang="en-US" sz="1400" dirty="0"/>
              <a:t>내부 업데이트 종료 </a:t>
            </a:r>
            <a:endParaRPr lang="en-US" altLang="ko-KR" sz="1400" dirty="0"/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DF3199C7-56C5-49A1-67BF-758C0A320D38}"/>
              </a:ext>
            </a:extLst>
          </p:cNvPr>
          <p:cNvSpPr/>
          <p:nvPr/>
        </p:nvSpPr>
        <p:spPr>
          <a:xfrm rot="16200000" flipV="1">
            <a:off x="4688565" y="3037743"/>
            <a:ext cx="821548" cy="225058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08DE9D12-0B83-9644-0C9E-7C5BC55CFEA5}"/>
              </a:ext>
            </a:extLst>
          </p:cNvPr>
          <p:cNvSpPr txBox="1">
            <a:spLocks/>
          </p:cNvSpPr>
          <p:nvPr/>
        </p:nvSpPr>
        <p:spPr>
          <a:xfrm>
            <a:off x="4811827" y="3579863"/>
            <a:ext cx="679015" cy="562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A7A4C7-91BC-9C4B-5346-34ADE8C65C2C}"/>
              </a:ext>
            </a:extLst>
          </p:cNvPr>
          <p:cNvSpPr txBox="1"/>
          <p:nvPr/>
        </p:nvSpPr>
        <p:spPr>
          <a:xfrm>
            <a:off x="4330802" y="3279086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77795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94043B-1E35-F683-4C6F-73EBE273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60" y="1522449"/>
            <a:ext cx="4980963" cy="2185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F4660-304D-02EF-5BCB-E976DEF3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7" y="304689"/>
            <a:ext cx="5099594" cy="123914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6527EB-EF60-0DBB-1148-635EF1163DD9}"/>
              </a:ext>
            </a:extLst>
          </p:cNvPr>
          <p:cNvSpPr/>
          <p:nvPr/>
        </p:nvSpPr>
        <p:spPr>
          <a:xfrm>
            <a:off x="2500503" y="572418"/>
            <a:ext cx="1164127" cy="289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880C99-898C-B1DB-9D48-E405C26C3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7687"/>
            <a:ext cx="4275391" cy="26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044600-6F3A-EF3D-0ED6-89BAD4DB9CFD}"/>
              </a:ext>
            </a:extLst>
          </p:cNvPr>
          <p:cNvSpPr/>
          <p:nvPr/>
        </p:nvSpPr>
        <p:spPr>
          <a:xfrm>
            <a:off x="568427" y="2941518"/>
            <a:ext cx="3844181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B254D-CDA4-890E-D2DB-ABA4988A3A7A}"/>
              </a:ext>
            </a:extLst>
          </p:cNvPr>
          <p:cNvSpPr/>
          <p:nvPr/>
        </p:nvSpPr>
        <p:spPr>
          <a:xfrm>
            <a:off x="569825" y="2196295"/>
            <a:ext cx="4975298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F55A9B1-64B9-D361-FC24-430C850792A1}"/>
              </a:ext>
            </a:extLst>
          </p:cNvPr>
          <p:cNvSpPr/>
          <p:nvPr/>
        </p:nvSpPr>
        <p:spPr>
          <a:xfrm rot="20481233">
            <a:off x="4340163" y="2678058"/>
            <a:ext cx="1821504" cy="2173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5250C-BDEE-B534-F69B-5DA283C30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86" y="1214621"/>
            <a:ext cx="2619741" cy="11050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1764C04-F8CE-FE6C-1AE8-63971D9CD036}"/>
              </a:ext>
            </a:extLst>
          </p:cNvPr>
          <p:cNvSpPr/>
          <p:nvPr/>
        </p:nvSpPr>
        <p:spPr>
          <a:xfrm>
            <a:off x="6070605" y="1219200"/>
            <a:ext cx="1562095" cy="190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E9E5F550-3C6B-9C3D-7C75-9002606CDCEB}"/>
              </a:ext>
            </a:extLst>
          </p:cNvPr>
          <p:cNvSpPr/>
          <p:nvPr/>
        </p:nvSpPr>
        <p:spPr>
          <a:xfrm rot="5400000" flipH="1" flipV="1">
            <a:off x="8294535" y="-292239"/>
            <a:ext cx="733596" cy="230757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22AE2F-B587-1B61-781A-DDAD8C8FC84A}"/>
              </a:ext>
            </a:extLst>
          </p:cNvPr>
          <p:cNvSpPr txBox="1"/>
          <p:nvPr/>
        </p:nvSpPr>
        <p:spPr>
          <a:xfrm>
            <a:off x="8478870" y="700263"/>
            <a:ext cx="7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887AAB-3613-5F39-1053-AED630E8B799}"/>
              </a:ext>
            </a:extLst>
          </p:cNvPr>
          <p:cNvSpPr/>
          <p:nvPr/>
        </p:nvSpPr>
        <p:spPr>
          <a:xfrm>
            <a:off x="9432313" y="1178828"/>
            <a:ext cx="2679700" cy="116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1EC00-ECC3-9AB8-AFF5-AA2A05A3560F}"/>
              </a:ext>
            </a:extLst>
          </p:cNvPr>
          <p:cNvSpPr txBox="1"/>
          <p:nvPr/>
        </p:nvSpPr>
        <p:spPr>
          <a:xfrm>
            <a:off x="348914" y="2172589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84A885-7A40-431D-39BD-150B0E1D3B5C}"/>
              </a:ext>
            </a:extLst>
          </p:cNvPr>
          <p:cNvSpPr txBox="1"/>
          <p:nvPr/>
        </p:nvSpPr>
        <p:spPr>
          <a:xfrm>
            <a:off x="333534" y="2903830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②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7C91519-1931-D04F-5DC1-6D52AD800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50" y="4446755"/>
            <a:ext cx="5791428" cy="17052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1DC916-843F-7950-FC05-2834E17BAD45}"/>
              </a:ext>
            </a:extLst>
          </p:cNvPr>
          <p:cNvSpPr txBox="1"/>
          <p:nvPr/>
        </p:nvSpPr>
        <p:spPr>
          <a:xfrm>
            <a:off x="7650140" y="1168705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36B335-8C77-A67F-081A-E4B2CD2C7FE0}"/>
              </a:ext>
            </a:extLst>
          </p:cNvPr>
          <p:cNvSpPr/>
          <p:nvPr/>
        </p:nvSpPr>
        <p:spPr>
          <a:xfrm>
            <a:off x="8363824" y="4754940"/>
            <a:ext cx="2155970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BB67F7-A561-F708-0247-44B69A6E58AA}"/>
              </a:ext>
            </a:extLst>
          </p:cNvPr>
          <p:cNvSpPr/>
          <p:nvPr/>
        </p:nvSpPr>
        <p:spPr>
          <a:xfrm>
            <a:off x="8382000" y="5368735"/>
            <a:ext cx="2155970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4F3C93-B64E-9842-1679-FFF3F5F06EE7}"/>
              </a:ext>
            </a:extLst>
          </p:cNvPr>
          <p:cNvSpPr/>
          <p:nvPr/>
        </p:nvSpPr>
        <p:spPr>
          <a:xfrm>
            <a:off x="8386762" y="5797365"/>
            <a:ext cx="452438" cy="24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9FDF3E-48EC-0C8D-19C9-F29AC57A20BE}"/>
              </a:ext>
            </a:extLst>
          </p:cNvPr>
          <p:cNvSpPr txBox="1"/>
          <p:nvPr/>
        </p:nvSpPr>
        <p:spPr>
          <a:xfrm>
            <a:off x="10528965" y="4718650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④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0F83C6-3DF0-85DD-45E8-DFED46261210}"/>
              </a:ext>
            </a:extLst>
          </p:cNvPr>
          <p:cNvSpPr txBox="1"/>
          <p:nvPr/>
        </p:nvSpPr>
        <p:spPr>
          <a:xfrm>
            <a:off x="10543247" y="5352069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1860C8-619A-6CD5-32B6-D180459B30E5}"/>
              </a:ext>
            </a:extLst>
          </p:cNvPr>
          <p:cNvSpPr txBox="1"/>
          <p:nvPr/>
        </p:nvSpPr>
        <p:spPr>
          <a:xfrm>
            <a:off x="8823981" y="5771171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⑥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6FB1357F-6A94-42E3-1DA5-6D4650C1C6DD}"/>
              </a:ext>
            </a:extLst>
          </p:cNvPr>
          <p:cNvSpPr txBox="1">
            <a:spLocks/>
          </p:cNvSpPr>
          <p:nvPr/>
        </p:nvSpPr>
        <p:spPr>
          <a:xfrm>
            <a:off x="2310856" y="3735886"/>
            <a:ext cx="1402496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9. </a:t>
            </a:r>
            <a:r>
              <a:rPr lang="ko-KR" altLang="en-US" sz="1400" dirty="0"/>
              <a:t>고정 </a:t>
            </a:r>
            <a:r>
              <a:rPr lang="en-US" altLang="ko-KR" sz="1400" dirty="0"/>
              <a:t>IP </a:t>
            </a:r>
            <a:r>
              <a:rPr lang="ko-KR" altLang="en-US" sz="1400" dirty="0"/>
              <a:t>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A669D8F-E79A-CE75-46AC-533C5A9763EE}"/>
              </a:ext>
            </a:extLst>
          </p:cNvPr>
          <p:cNvSpPr txBox="1">
            <a:spLocks/>
          </p:cNvSpPr>
          <p:nvPr/>
        </p:nvSpPr>
        <p:spPr>
          <a:xfrm>
            <a:off x="543989" y="4207008"/>
            <a:ext cx="5452407" cy="249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IP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폴더로 이동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(ifcfg-ens160)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편집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할당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(DHCP)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고정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내용으로 수정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네트워크 장치를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DOWN</a:t>
            </a: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네트워크 장치를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</a:t>
            </a: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재부팅</a:t>
            </a:r>
            <a:endParaRPr lang="en-US" altLang="ko-KR" sz="1300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9873BEA7-60AE-94A2-DCCC-526164F5885F}"/>
              </a:ext>
            </a:extLst>
          </p:cNvPr>
          <p:cNvSpPr/>
          <p:nvPr/>
        </p:nvSpPr>
        <p:spPr>
          <a:xfrm>
            <a:off x="8058150" y="3619500"/>
            <a:ext cx="552450" cy="6711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A7D4A048-52A9-F0EF-8665-99C1DC769544}"/>
              </a:ext>
            </a:extLst>
          </p:cNvPr>
          <p:cNvSpPr txBox="1">
            <a:spLocks/>
          </p:cNvSpPr>
          <p:nvPr/>
        </p:nvSpPr>
        <p:spPr>
          <a:xfrm>
            <a:off x="8664030" y="3631111"/>
            <a:ext cx="3166019" cy="507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내용 수정 후 </a:t>
            </a:r>
            <a:r>
              <a:rPr lang="en-US" altLang="ko-KR" sz="1400" dirty="0">
                <a:solidFill>
                  <a:srgbClr val="FF0000"/>
                </a:solidFill>
              </a:rPr>
              <a:t>ESC + :</a:t>
            </a:r>
            <a:r>
              <a:rPr lang="en-US" altLang="ko-KR" sz="1400" dirty="0" err="1">
                <a:solidFill>
                  <a:srgbClr val="FF0000"/>
                </a:solidFill>
              </a:rPr>
              <a:t>wq</a:t>
            </a:r>
            <a:r>
              <a:rPr lang="ko-KR" altLang="en-US" sz="1400" dirty="0">
                <a:solidFill>
                  <a:srgbClr val="FF0000"/>
                </a:solidFill>
              </a:rPr>
              <a:t>로 저장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4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1A33ECBF-1BB0-31AE-47E0-18A70B92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347" y="5857831"/>
            <a:ext cx="6625710" cy="9832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FA21AE-43E1-DB54-6FA3-165C545B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1" y="418963"/>
            <a:ext cx="4852089" cy="1409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0BDB6B-4BD5-6297-38F3-E101A98DE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663" y="593330"/>
            <a:ext cx="6644394" cy="28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59107A-2F3B-9D69-14DC-6BC97F8F3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38" y="1730375"/>
            <a:ext cx="3490284" cy="4429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725E8D-529B-0B2F-442F-712531D4A74D}"/>
              </a:ext>
            </a:extLst>
          </p:cNvPr>
          <p:cNvSpPr/>
          <p:nvPr/>
        </p:nvSpPr>
        <p:spPr>
          <a:xfrm>
            <a:off x="1981200" y="981075"/>
            <a:ext cx="1990726" cy="200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CD081218-29D2-FE50-F765-22D9FD01A75E}"/>
              </a:ext>
            </a:extLst>
          </p:cNvPr>
          <p:cNvSpPr/>
          <p:nvPr/>
        </p:nvSpPr>
        <p:spPr>
          <a:xfrm rot="5400000" flipH="1" flipV="1">
            <a:off x="4418807" y="-539510"/>
            <a:ext cx="733596" cy="230757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7813E9-822E-0E20-B64A-CB0DE2FE0217}"/>
              </a:ext>
            </a:extLst>
          </p:cNvPr>
          <p:cNvSpPr/>
          <p:nvPr/>
        </p:nvSpPr>
        <p:spPr>
          <a:xfrm>
            <a:off x="4857270" y="1757363"/>
            <a:ext cx="1347787" cy="2429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357B0D-BC99-4372-9A99-0270F5F09659}"/>
              </a:ext>
            </a:extLst>
          </p:cNvPr>
          <p:cNvSpPr/>
          <p:nvPr/>
        </p:nvSpPr>
        <p:spPr>
          <a:xfrm>
            <a:off x="6590687" y="1758174"/>
            <a:ext cx="3490283" cy="350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9E7DA075-4144-9618-BE95-D4ED1C5203ED}"/>
              </a:ext>
            </a:extLst>
          </p:cNvPr>
          <p:cNvSpPr/>
          <p:nvPr/>
        </p:nvSpPr>
        <p:spPr>
          <a:xfrm rot="5400000" flipH="1" flipV="1">
            <a:off x="6205723" y="1078402"/>
            <a:ext cx="442930" cy="927347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11BA2-9679-2377-CACC-F2E9E68AD307}"/>
              </a:ext>
            </a:extLst>
          </p:cNvPr>
          <p:cNvSpPr txBox="1"/>
          <p:nvPr/>
        </p:nvSpPr>
        <p:spPr>
          <a:xfrm>
            <a:off x="6097412" y="1399771"/>
            <a:ext cx="62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19D9F-A2CD-0497-534F-392654CEF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130" y="3175697"/>
            <a:ext cx="419158" cy="23815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E0FB15-538B-796D-846F-FCBBE0B319B9}"/>
              </a:ext>
            </a:extLst>
          </p:cNvPr>
          <p:cNvSpPr/>
          <p:nvPr/>
        </p:nvSpPr>
        <p:spPr>
          <a:xfrm>
            <a:off x="4867057" y="3184891"/>
            <a:ext cx="440231" cy="2429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82D75-D8DF-1957-BBDD-0D844E9F8DD7}"/>
              </a:ext>
            </a:extLst>
          </p:cNvPr>
          <p:cNvSpPr txBox="1"/>
          <p:nvPr/>
        </p:nvSpPr>
        <p:spPr>
          <a:xfrm>
            <a:off x="3939406" y="939406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862B6-F221-9F23-6BC2-CE8CD7146D07}"/>
              </a:ext>
            </a:extLst>
          </p:cNvPr>
          <p:cNvSpPr txBox="1"/>
          <p:nvPr/>
        </p:nvSpPr>
        <p:spPr>
          <a:xfrm>
            <a:off x="4611924" y="1712592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F2D16-4010-EAE8-05B9-A401D1CE8596}"/>
              </a:ext>
            </a:extLst>
          </p:cNvPr>
          <p:cNvSpPr txBox="1"/>
          <p:nvPr/>
        </p:nvSpPr>
        <p:spPr>
          <a:xfrm>
            <a:off x="4621711" y="3148509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85FA2EB5-6B57-B587-B6F8-6777FC89789F}"/>
              </a:ext>
            </a:extLst>
          </p:cNvPr>
          <p:cNvSpPr txBox="1">
            <a:spLocks/>
          </p:cNvSpPr>
          <p:nvPr/>
        </p:nvSpPr>
        <p:spPr>
          <a:xfrm>
            <a:off x="637563" y="1853690"/>
            <a:ext cx="3875091" cy="788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10. </a:t>
            </a:r>
            <a:r>
              <a:rPr lang="ko-KR" altLang="en-US" sz="1400" dirty="0"/>
              <a:t>보안 강화기능인 </a:t>
            </a:r>
            <a:r>
              <a:rPr lang="en-US" altLang="ko-KR" sz="1400" dirty="0" err="1"/>
              <a:t>selinux</a:t>
            </a:r>
            <a:r>
              <a:rPr lang="en-US" altLang="ko-KR" sz="1400" dirty="0"/>
              <a:t> </a:t>
            </a:r>
            <a:r>
              <a:rPr lang="ko-KR" altLang="en-US" sz="1400" dirty="0"/>
              <a:t>정지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네트워크 서버 작업에 애로 사항 발생 때문</a:t>
            </a:r>
            <a:r>
              <a:rPr lang="en-US" altLang="ko-KR" sz="1400" dirty="0"/>
              <a:t>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7CD4A59-7529-64DF-2C65-A5CDC32B89C1}"/>
              </a:ext>
            </a:extLst>
          </p:cNvPr>
          <p:cNvSpPr txBox="1">
            <a:spLocks/>
          </p:cNvSpPr>
          <p:nvPr/>
        </p:nvSpPr>
        <p:spPr>
          <a:xfrm>
            <a:off x="670195" y="2560317"/>
            <a:ext cx="3879851" cy="1153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폴더에 있는 내용 수정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(vi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수정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selinux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수정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수정 후 저장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405E44-B515-4D47-B3E9-49386B3FC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51" y="3809506"/>
            <a:ext cx="4772637" cy="148394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8A3099E-1296-2B7C-69F7-34A763A9168D}"/>
              </a:ext>
            </a:extLst>
          </p:cNvPr>
          <p:cNvSpPr txBox="1">
            <a:spLocks/>
          </p:cNvSpPr>
          <p:nvPr/>
        </p:nvSpPr>
        <p:spPr>
          <a:xfrm>
            <a:off x="560664" y="5327606"/>
            <a:ext cx="3875091" cy="788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11. </a:t>
            </a:r>
            <a:r>
              <a:rPr lang="ko-KR" altLang="en-US" sz="1400" dirty="0"/>
              <a:t>해상도 변경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FFA6F6D-19A7-26C8-2144-CACB16619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347" y="4011637"/>
            <a:ext cx="6625710" cy="16836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8260F0-08C8-38EC-3D70-46A198BD679B}"/>
              </a:ext>
            </a:extLst>
          </p:cNvPr>
          <p:cNvSpPr/>
          <p:nvPr/>
        </p:nvSpPr>
        <p:spPr>
          <a:xfrm>
            <a:off x="2427214" y="4564576"/>
            <a:ext cx="2306273" cy="200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1C2A1D0D-2DCC-028F-B91D-54D3D044461F}"/>
              </a:ext>
            </a:extLst>
          </p:cNvPr>
          <p:cNvSpPr/>
          <p:nvPr/>
        </p:nvSpPr>
        <p:spPr>
          <a:xfrm rot="5400000" flipH="1" flipV="1">
            <a:off x="4504095" y="3043991"/>
            <a:ext cx="733596" cy="2307573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11E6631-D969-B522-824D-3EA0B8A4FA5C}"/>
              </a:ext>
            </a:extLst>
          </p:cNvPr>
          <p:cNvSpPr/>
          <p:nvPr/>
        </p:nvSpPr>
        <p:spPr>
          <a:xfrm>
            <a:off x="10888910" y="5038860"/>
            <a:ext cx="599813" cy="2429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5DF3A81-B544-2FDC-F637-6077A2A7A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959" y="4538170"/>
            <a:ext cx="1829449" cy="45286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E1D896-F568-EECF-7972-8B241C617143}"/>
              </a:ext>
            </a:extLst>
          </p:cNvPr>
          <p:cNvSpPr/>
          <p:nvPr/>
        </p:nvSpPr>
        <p:spPr>
          <a:xfrm>
            <a:off x="8982950" y="4561498"/>
            <a:ext cx="1829449" cy="429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으로 구부러짐 35">
            <a:extLst>
              <a:ext uri="{FF2B5EF4-FFF2-40B4-BE49-F238E27FC236}">
                <a16:creationId xmlns:a16="http://schemas.microsoft.com/office/drawing/2014/main" id="{6E781B70-82AE-0743-FB0F-8F9E1D8EE2FE}"/>
              </a:ext>
            </a:extLst>
          </p:cNvPr>
          <p:cNvSpPr/>
          <p:nvPr/>
        </p:nvSpPr>
        <p:spPr>
          <a:xfrm rot="7337111" flipH="1">
            <a:off x="10664752" y="3954886"/>
            <a:ext cx="612973" cy="1151184"/>
          </a:xfrm>
          <a:prstGeom prst="curvedLeftArrow">
            <a:avLst>
              <a:gd name="adj1" fmla="val 25000"/>
              <a:gd name="adj2" fmla="val 50000"/>
              <a:gd name="adj3" fmla="val 294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B2BEC3-D26F-A295-B828-12761A5D86CD}"/>
              </a:ext>
            </a:extLst>
          </p:cNvPr>
          <p:cNvSpPr txBox="1"/>
          <p:nvPr/>
        </p:nvSpPr>
        <p:spPr>
          <a:xfrm>
            <a:off x="10726027" y="4472341"/>
            <a:ext cx="62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BDFE5017-5AAC-35DF-CDBF-7BD2753D1756}"/>
              </a:ext>
            </a:extLst>
          </p:cNvPr>
          <p:cNvSpPr txBox="1">
            <a:spLocks/>
          </p:cNvSpPr>
          <p:nvPr/>
        </p:nvSpPr>
        <p:spPr>
          <a:xfrm>
            <a:off x="670194" y="5822694"/>
            <a:ext cx="3879851" cy="1153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폴더에 있는 내용 수정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(vi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수정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내용 수정 후 저장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(ESC + :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wq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적용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4589C70-7862-DBD8-D8D5-7E52D977669B}"/>
              </a:ext>
            </a:extLst>
          </p:cNvPr>
          <p:cNvSpPr/>
          <p:nvPr/>
        </p:nvSpPr>
        <p:spPr>
          <a:xfrm>
            <a:off x="7940635" y="5570964"/>
            <a:ext cx="552450" cy="39213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93072A-4292-B45A-F580-BA5FFE3356D5}"/>
              </a:ext>
            </a:extLst>
          </p:cNvPr>
          <p:cNvSpPr/>
          <p:nvPr/>
        </p:nvSpPr>
        <p:spPr>
          <a:xfrm>
            <a:off x="7042562" y="6045646"/>
            <a:ext cx="4466504" cy="258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A31329-03B9-0F51-7F3F-3A51DFFD38C6}"/>
              </a:ext>
            </a:extLst>
          </p:cNvPr>
          <p:cNvSpPr txBox="1"/>
          <p:nvPr/>
        </p:nvSpPr>
        <p:spPr>
          <a:xfrm>
            <a:off x="2195892" y="4514518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B9E4E1-2B37-9321-7BA4-0B1D0299E3F2}"/>
              </a:ext>
            </a:extLst>
          </p:cNvPr>
          <p:cNvSpPr txBox="1"/>
          <p:nvPr/>
        </p:nvSpPr>
        <p:spPr>
          <a:xfrm>
            <a:off x="11483913" y="5010867"/>
            <a:ext cx="25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F939CE-FFD8-1264-99A3-BB1F0BAA3611}"/>
              </a:ext>
            </a:extLst>
          </p:cNvPr>
          <p:cNvSpPr txBox="1"/>
          <p:nvPr/>
        </p:nvSpPr>
        <p:spPr>
          <a:xfrm>
            <a:off x="11483899" y="5998843"/>
            <a:ext cx="252413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3068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760B-3E5A-66DB-E207-59935381F0B2}"/>
              </a:ext>
            </a:extLst>
          </p:cNvPr>
          <p:cNvSpPr txBox="1">
            <a:spLocks/>
          </p:cNvSpPr>
          <p:nvPr/>
        </p:nvSpPr>
        <p:spPr>
          <a:xfrm>
            <a:off x="722152" y="451541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Client</a:t>
            </a:r>
            <a:r>
              <a:rPr lang="ko-KR" altLang="en-US" sz="2200" dirty="0"/>
              <a:t>파일 </a:t>
            </a:r>
            <a:r>
              <a:rPr lang="en-US" altLang="ko-KR" sz="2200" dirty="0"/>
              <a:t>CentOS </a:t>
            </a:r>
            <a:r>
              <a:rPr lang="ko-KR" altLang="en-US" sz="2200" dirty="0"/>
              <a:t>설치 </a:t>
            </a:r>
            <a:r>
              <a:rPr lang="en-US" altLang="ko-KR" sz="2200" dirty="0"/>
              <a:t>– PC</a:t>
            </a:r>
            <a:r>
              <a:rPr lang="ko-KR" altLang="en-US" sz="2200" dirty="0"/>
              <a:t>용 리눅스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9F8B54-4A19-E5EA-177A-F40E9FE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4" y="1313277"/>
            <a:ext cx="4136828" cy="35779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918A49-7357-2753-3693-03CCB7737C4C}"/>
              </a:ext>
            </a:extLst>
          </p:cNvPr>
          <p:cNvSpPr/>
          <p:nvPr/>
        </p:nvSpPr>
        <p:spPr>
          <a:xfrm>
            <a:off x="1101725" y="2044808"/>
            <a:ext cx="1917700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3DBC41-780D-6EA3-290B-230A20CAA45B}"/>
              </a:ext>
            </a:extLst>
          </p:cNvPr>
          <p:cNvSpPr/>
          <p:nvPr/>
        </p:nvSpPr>
        <p:spPr>
          <a:xfrm>
            <a:off x="3079750" y="4599904"/>
            <a:ext cx="1597026" cy="2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0ABDAAA-69E5-2C3E-0F4C-7503501F165C}"/>
              </a:ext>
            </a:extLst>
          </p:cNvPr>
          <p:cNvSpPr txBox="1">
            <a:spLocks/>
          </p:cNvSpPr>
          <p:nvPr/>
        </p:nvSpPr>
        <p:spPr>
          <a:xfrm>
            <a:off x="1023790" y="4970215"/>
            <a:ext cx="4241630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1. </a:t>
            </a:r>
            <a:r>
              <a:rPr lang="en-US" altLang="ko-KR" sz="1400" dirty="0" err="1"/>
              <a:t>Vmware</a:t>
            </a:r>
            <a:r>
              <a:rPr lang="en-US" altLang="ko-KR" sz="1400" dirty="0"/>
              <a:t> Workstation Player </a:t>
            </a:r>
            <a:r>
              <a:rPr lang="ko-KR" altLang="en-US" sz="1400" dirty="0"/>
              <a:t>실행 후 </a:t>
            </a:r>
            <a:r>
              <a:rPr lang="en-US" altLang="ko-KR" sz="1400" dirty="0" err="1"/>
              <a:t>Cilent</a:t>
            </a:r>
            <a:r>
              <a:rPr lang="en-US" altLang="ko-KR" sz="1400" dirty="0"/>
              <a:t> </a:t>
            </a:r>
            <a:r>
              <a:rPr lang="ko-KR" altLang="en-US" sz="1400" dirty="0"/>
              <a:t>선택하여 </a:t>
            </a:r>
            <a:r>
              <a:rPr lang="en-US" altLang="ko-KR" sz="1400" dirty="0"/>
              <a:t>Edit virtual machine settings </a:t>
            </a:r>
            <a:r>
              <a:rPr lang="ko-KR" altLang="en-US" sz="1400" dirty="0"/>
              <a:t>선택 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BC4B2-C187-57D3-F1D7-73595E13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29" y="1313277"/>
            <a:ext cx="3688466" cy="35779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15CAFC-AC57-624A-1C2F-FA804CEAC384}"/>
              </a:ext>
            </a:extLst>
          </p:cNvPr>
          <p:cNvSpPr/>
          <p:nvPr/>
        </p:nvSpPr>
        <p:spPr>
          <a:xfrm>
            <a:off x="6648497" y="2028154"/>
            <a:ext cx="1557655" cy="13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AB2B88-8F39-2AA8-DCD2-21CA05F94B6D}"/>
              </a:ext>
            </a:extLst>
          </p:cNvPr>
          <p:cNvSpPr/>
          <p:nvPr/>
        </p:nvSpPr>
        <p:spPr>
          <a:xfrm>
            <a:off x="8324897" y="2380579"/>
            <a:ext cx="180530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6F5436A0-0BDF-B1E9-F11A-9668AAB2CE3E}"/>
              </a:ext>
            </a:extLst>
          </p:cNvPr>
          <p:cNvSpPr/>
          <p:nvPr/>
        </p:nvSpPr>
        <p:spPr>
          <a:xfrm>
            <a:off x="7975305" y="2485355"/>
            <a:ext cx="349592" cy="51816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45D19-1DD5-3A60-9A94-5C36F2F5FFD2}"/>
              </a:ext>
            </a:extLst>
          </p:cNvPr>
          <p:cNvSpPr txBox="1"/>
          <p:nvPr/>
        </p:nvSpPr>
        <p:spPr>
          <a:xfrm>
            <a:off x="8150101" y="2782982"/>
            <a:ext cx="175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다운받은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ISO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E2D7E50-5893-0998-057D-693BFEC56845}"/>
              </a:ext>
            </a:extLst>
          </p:cNvPr>
          <p:cNvSpPr txBox="1">
            <a:spLocks/>
          </p:cNvSpPr>
          <p:nvPr/>
        </p:nvSpPr>
        <p:spPr>
          <a:xfrm>
            <a:off x="6539129" y="4955716"/>
            <a:ext cx="3688466" cy="67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2. CD/DVD(SATA)</a:t>
            </a:r>
            <a:r>
              <a:rPr lang="ko-KR" altLang="en-US" sz="1400" dirty="0"/>
              <a:t>에서 해당 </a:t>
            </a:r>
            <a:r>
              <a:rPr lang="en-US" altLang="ko-KR" sz="1400" dirty="0"/>
              <a:t>ISO</a:t>
            </a:r>
            <a:r>
              <a:rPr lang="ko-KR" altLang="en-US" sz="1400" dirty="0"/>
              <a:t>파일 선택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006083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3994</TotalTime>
  <Words>1895</Words>
  <Application>Microsoft Office PowerPoint</Application>
  <PresentationFormat>와이드스크린</PresentationFormat>
  <Paragraphs>322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Batang</vt:lpstr>
      <vt:lpstr>Arial</vt:lpstr>
      <vt:lpstr>Trebuchet MS</vt:lpstr>
      <vt:lpstr>Wingdings 3</vt:lpstr>
      <vt:lpstr>패싯</vt:lpstr>
      <vt:lpstr>이것이 리눅스다(CentOS) </vt:lpstr>
      <vt:lpstr>목차</vt:lpstr>
      <vt:lpstr>1. CentOS8 리눅스 설치(Server(B), Cilent, WinClient)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명령어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24</cp:revision>
  <dcterms:created xsi:type="dcterms:W3CDTF">2022-09-13T01:29:23Z</dcterms:created>
  <dcterms:modified xsi:type="dcterms:W3CDTF">2022-09-21T00:56:08Z</dcterms:modified>
</cp:coreProperties>
</file>